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handoutMasterIdLst>
    <p:handoutMasterId r:id="rId38"/>
  </p:handoutMasterIdLst>
  <p:sldIdLst>
    <p:sldId id="257" r:id="rId2"/>
    <p:sldId id="258" r:id="rId3"/>
    <p:sldId id="259" r:id="rId4"/>
    <p:sldId id="262" r:id="rId5"/>
    <p:sldId id="261" r:id="rId6"/>
    <p:sldId id="294" r:id="rId7"/>
    <p:sldId id="264" r:id="rId8"/>
    <p:sldId id="291" r:id="rId9"/>
    <p:sldId id="292" r:id="rId10"/>
    <p:sldId id="293" r:id="rId11"/>
    <p:sldId id="260" r:id="rId12"/>
    <p:sldId id="289" r:id="rId13"/>
    <p:sldId id="265" r:id="rId14"/>
    <p:sldId id="263" r:id="rId15"/>
    <p:sldId id="266" r:id="rId16"/>
    <p:sldId id="288" r:id="rId17"/>
    <p:sldId id="267" r:id="rId18"/>
    <p:sldId id="268" r:id="rId19"/>
    <p:sldId id="272" r:id="rId20"/>
    <p:sldId id="269" r:id="rId21"/>
    <p:sldId id="270" r:id="rId22"/>
    <p:sldId id="273" r:id="rId23"/>
    <p:sldId id="275" r:id="rId24"/>
    <p:sldId id="277" r:id="rId25"/>
    <p:sldId id="278" r:id="rId26"/>
    <p:sldId id="279" r:id="rId27"/>
    <p:sldId id="283" r:id="rId28"/>
    <p:sldId id="280" r:id="rId29"/>
    <p:sldId id="281" r:id="rId30"/>
    <p:sldId id="282" r:id="rId31"/>
    <p:sldId id="284" r:id="rId32"/>
    <p:sldId id="286" r:id="rId33"/>
    <p:sldId id="285" r:id="rId34"/>
    <p:sldId id="290" r:id="rId35"/>
    <p:sldId id="295" r:id="rId36"/>
    <p:sldId id="296" r:id="rId3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9E8296F-0BD4-46D6-BEAF-79C7165D16EC}" type="datetimeFigureOut">
              <a:rPr lang="fr-FR" smtClean="0"/>
              <a:pPr/>
              <a:t>01/12/2019</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34E94ED-04BC-4B23-8A61-E60E0D7C63A9}"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C1E8817B-D5F1-4723-B3E9-DC39DAB46FC0}"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1E8817B-D5F1-4723-B3E9-DC39DAB46FC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1E8817B-D5F1-4723-B3E9-DC39DAB46FC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1E8817B-D5F1-4723-B3E9-DC39DAB46FC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1E8817B-D5F1-4723-B3E9-DC39DAB46FC0}"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1E8817B-D5F1-4723-B3E9-DC39DAB46FC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C1E8817B-D5F1-4723-B3E9-DC39DAB46FC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C1E8817B-D5F1-4723-B3E9-DC39DAB46FC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C1E8817B-D5F1-4723-B3E9-DC39DAB46FC0}"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1E8817B-D5F1-4723-B3E9-DC39DAB46FC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891F3C9D-F619-4EBE-ACCB-6702B529D47F}" type="datetimeFigureOut">
              <a:rPr lang="fr-FR" smtClean="0"/>
              <a:pPr/>
              <a:t>01/12/2019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1E8817B-D5F1-4723-B3E9-DC39DAB46FC0}"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91F3C9D-F619-4EBE-ACCB-6702B529D47F}" type="datetimeFigureOut">
              <a:rPr lang="fr-FR" smtClean="0"/>
              <a:pPr/>
              <a:t>01/12/2019</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1E8817B-D5F1-4723-B3E9-DC39DAB46FC0}"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lgn="ctr">
              <a:buNone/>
            </a:pPr>
            <a:r>
              <a:rPr lang="fr-FR" dirty="0"/>
              <a:t> </a:t>
            </a:r>
            <a:r>
              <a:rPr lang="fr-FR" dirty="0" smtClean="0"/>
              <a:t>        Degré d’usage des néologismes </a:t>
            </a:r>
          </a:p>
          <a:p>
            <a:pPr marL="0" indent="0" algn="ctr">
              <a:buNone/>
            </a:pPr>
            <a:r>
              <a:rPr lang="fr-FR" dirty="0"/>
              <a:t> </a:t>
            </a:r>
            <a:r>
              <a:rPr lang="fr-FR" dirty="0" smtClean="0"/>
              <a:t>           par les apprenants de l’amazighe </a:t>
            </a:r>
          </a:p>
          <a:p>
            <a:pPr marL="0" indent="0" algn="ctr">
              <a:buNone/>
            </a:pPr>
            <a:r>
              <a:rPr lang="fr-FR" dirty="0"/>
              <a:t> </a:t>
            </a:r>
            <a:r>
              <a:rPr lang="fr-FR" dirty="0" smtClean="0"/>
              <a:t>       dans leurs écrits</a:t>
            </a:r>
          </a:p>
          <a:p>
            <a:pPr marL="0" indent="0" algn="ctr">
              <a:buNone/>
            </a:pPr>
            <a:endParaRPr lang="fr-FR" dirty="0"/>
          </a:p>
          <a:p>
            <a:pPr marL="0" indent="0" algn="ctr">
              <a:buNone/>
            </a:pPr>
            <a:r>
              <a:rPr lang="fr-FR" sz="2400" dirty="0" err="1" smtClean="0">
                <a:latin typeface="Times New Roman" pitchFamily="18" charset="0"/>
                <a:cs typeface="Times New Roman" pitchFamily="18" charset="0"/>
              </a:rPr>
              <a:t>Lahcen</a:t>
            </a:r>
            <a:r>
              <a:rPr lang="fr-FR" sz="2400" dirty="0" smtClean="0">
                <a:latin typeface="Times New Roman" pitchFamily="18" charset="0"/>
                <a:cs typeface="Times New Roman" pitchFamily="18" charset="0"/>
              </a:rPr>
              <a:t> ABOUMOUNIR</a:t>
            </a:r>
          </a:p>
          <a:p>
            <a:pPr marL="0" indent="0" algn="ctr">
              <a:buNone/>
            </a:pPr>
            <a:r>
              <a:rPr lang="fr-FR" sz="2400" dirty="0" smtClean="0">
                <a:latin typeface="Times New Roman" pitchFamily="18" charset="0"/>
                <a:cs typeface="Times New Roman" pitchFamily="18" charset="0"/>
              </a:rPr>
              <a:t>Enseignant chercheur</a:t>
            </a:r>
          </a:p>
          <a:p>
            <a:pPr marL="0" indent="0" algn="ctr">
              <a:buNone/>
            </a:pPr>
            <a:r>
              <a:rPr lang="fr-FR" sz="2400" dirty="0" smtClean="0">
                <a:latin typeface="Times New Roman" pitchFamily="18" charset="0"/>
                <a:cs typeface="Times New Roman" pitchFamily="18" charset="0"/>
              </a:rPr>
              <a:t>FLASH </a:t>
            </a:r>
            <a:r>
              <a:rPr lang="fr-FR" sz="2400" dirty="0" err="1" smtClean="0">
                <a:latin typeface="Times New Roman" pitchFamily="18" charset="0"/>
                <a:cs typeface="Times New Roman" pitchFamily="18" charset="0"/>
              </a:rPr>
              <a:t>Ayt</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Melloul</a:t>
            </a:r>
            <a:r>
              <a:rPr lang="fr-FR" sz="2400" dirty="0" smtClean="0">
                <a:latin typeface="Times New Roman" pitchFamily="18" charset="0"/>
                <a:cs typeface="Times New Roman" pitchFamily="18" charset="0"/>
              </a:rPr>
              <a:t> Agadir</a:t>
            </a:r>
            <a:endParaRPr lang="fr-FR" sz="2400" dirty="0">
              <a:latin typeface="Times New Roman" pitchFamily="18" charset="0"/>
              <a:cs typeface="Times New Roman" pitchFamily="18" charset="0"/>
            </a:endParaRPr>
          </a:p>
        </p:txBody>
      </p:sp>
      <p:pic>
        <p:nvPicPr>
          <p:cNvPr id="1027" name="Picture 3" descr="C:\Users\Hp\Desktop\logo-flash-ait-mellou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5656" y="260648"/>
            <a:ext cx="6696744" cy="14401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06705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sz="2400" b="1" dirty="0"/>
              <a:t>La néologie par emprunt </a:t>
            </a:r>
            <a:r>
              <a:rPr lang="en-US" sz="2400" dirty="0"/>
              <a:t>est le procédé par lequel les utilisateurs d'une langue adoptent intégralement, ou partiellement, une unité ou un trait linguistique (phonologique, lexical, sémantique, syntaxique, etc.) d'une autre langue. </a:t>
            </a:r>
            <a:endParaRPr lang="fr-FR" sz="2400" dirty="0"/>
          </a:p>
          <a:p>
            <a:pPr marL="82296" indent="0">
              <a:buNone/>
            </a:pPr>
            <a:r>
              <a:rPr lang="fr-FR" sz="2400" dirty="0" smtClean="0"/>
              <a:t>Emprunt interne: abddu (sépartion)</a:t>
            </a:r>
          </a:p>
          <a:p>
            <a:pPr marL="82296" indent="0">
              <a:buNone/>
            </a:pPr>
            <a:r>
              <a:rPr lang="fr-FR" sz="2400" dirty="0" smtClean="0"/>
              <a:t>Emprunt externe: abrnus (burnous, cape) ajadarmi(gendarme) ttilifizyun (télévision)</a:t>
            </a:r>
          </a:p>
          <a:p>
            <a:pPr marL="82296" indent="0">
              <a:buNone/>
            </a:pPr>
            <a:r>
              <a:rPr lang="fr-FR" sz="2400" dirty="0" smtClean="0"/>
              <a:t>Calque sémantique:  amnad (milieu, contexte) azrf (droit) tannayt (point de vue)</a:t>
            </a:r>
          </a:p>
          <a:p>
            <a:pPr marL="82296" indent="0">
              <a:buNone/>
            </a:pPr>
            <a:r>
              <a:rPr lang="fr-FR" sz="2400" dirty="0" smtClean="0"/>
              <a:t>Calque morphologique: ism n udvar (nom de lieu), </a:t>
            </a:r>
            <a:r>
              <a:rPr lang="fr-FR" sz="2400" dirty="0"/>
              <a:t>tamatart n </a:t>
            </a:r>
            <a:r>
              <a:rPr lang="fr-FR" sz="2400" dirty="0" smtClean="0"/>
              <a:t>usqsi </a:t>
            </a:r>
            <a:r>
              <a:rPr lang="fr-FR" sz="2400" b="1" dirty="0" smtClean="0"/>
              <a:t>(</a:t>
            </a:r>
            <a:r>
              <a:rPr lang="fr-FR" sz="2400" dirty="0"/>
              <a:t>Point </a:t>
            </a:r>
            <a:r>
              <a:rPr lang="fr-FR" sz="2400" dirty="0" smtClean="0"/>
              <a:t>d’interrogation)</a:t>
            </a:r>
          </a:p>
          <a:p>
            <a:pPr marL="82296" indent="0">
              <a:buNone/>
            </a:pPr>
            <a:endParaRPr lang="fr-FR" dirty="0"/>
          </a:p>
        </p:txBody>
      </p:sp>
    </p:spTree>
    <p:extLst>
      <p:ext uri="{BB962C8B-B14F-4D97-AF65-F5344CB8AC3E}">
        <p14:creationId xmlns:p14="http://schemas.microsoft.com/office/powerpoint/2010/main" xmlns="" val="1541502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Problématique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a:t>Cet article présente quelques résultats d’un projet de recherche qui vise à obtenir une image claire et précise des attitudes des élèves face aux nouveaux termes (néologies) utilisés dans les manuels scolaires de l’amazighe. Plus concrètement, il s’agira de </a:t>
            </a:r>
            <a:r>
              <a:rPr lang="fr-FR" b="1" dirty="0"/>
              <a:t>vérifier et à quel degré les apprenants utilisent dans leurs </a:t>
            </a:r>
            <a:r>
              <a:rPr lang="fr-FR" b="1" dirty="0" smtClean="0"/>
              <a:t>écrits</a:t>
            </a:r>
            <a:r>
              <a:rPr lang="fr-FR" dirty="0"/>
              <a:t> </a:t>
            </a:r>
            <a:r>
              <a:rPr lang="fr-FR" b="1" dirty="0" smtClean="0"/>
              <a:t>les </a:t>
            </a:r>
            <a:r>
              <a:rPr lang="fr-FR" b="1" dirty="0"/>
              <a:t>néologismes qu’ils ont appris en classe </a:t>
            </a:r>
            <a:endParaRPr lang="fr-FR" b="1" dirty="0" smtClean="0"/>
          </a:p>
          <a:p>
            <a:r>
              <a:rPr lang="fr-FR" dirty="0" smtClean="0"/>
              <a:t>Le </a:t>
            </a:r>
            <a:r>
              <a:rPr lang="fr-FR" dirty="0"/>
              <a:t>but de la présente étude est </a:t>
            </a:r>
            <a:r>
              <a:rPr lang="fr-FR" dirty="0" smtClean="0"/>
              <a:t>donc: </a:t>
            </a:r>
            <a:r>
              <a:rPr lang="fr-FR" dirty="0"/>
              <a:t>d’évaluer la maitrise et l’emploi des néologismes par les apprenants de l’amazighe et par conséquent, le développement de leurs compétences </a:t>
            </a:r>
            <a:r>
              <a:rPr lang="fr-FR" dirty="0" smtClean="0"/>
              <a:t>rédactionnelles et scripturales.</a:t>
            </a:r>
            <a:endParaRPr lang="fr-FR" dirty="0"/>
          </a:p>
          <a:p>
            <a:endParaRPr lang="fr-FR" dirty="0"/>
          </a:p>
        </p:txBody>
      </p:sp>
    </p:spTree>
    <p:extLst>
      <p:ext uri="{BB962C8B-B14F-4D97-AF65-F5344CB8AC3E}">
        <p14:creationId xmlns:p14="http://schemas.microsoft.com/office/powerpoint/2010/main" xmlns="" val="3739267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Hypothèses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Les élèves de la zone rurale feraient usage des néologismes et du lexique proposé par le manuel puisque ce sont des locuteurs natifs de l’amazighe</a:t>
            </a:r>
            <a:r>
              <a:rPr lang="fr-FR" dirty="0"/>
              <a:t>; La production langagière en amazighe chez ces élèves serait plus fluide que chez ceux de la zone urbaine du fait que l’amazighe enseigné se rapproche beaucoup de leur langue maternelle. Ceci aurait sans doute des répercussions positives sur leurs productions rédactionnelles. </a:t>
            </a:r>
            <a:endParaRPr lang="fr-FR" dirty="0" smtClean="0"/>
          </a:p>
          <a:p>
            <a:r>
              <a:rPr lang="fr-FR" dirty="0" smtClean="0"/>
              <a:t>Les apprenants de la zone urbaine </a:t>
            </a:r>
            <a:r>
              <a:rPr lang="fr-FR" dirty="0"/>
              <a:t>auraient recours </a:t>
            </a:r>
            <a:r>
              <a:rPr lang="fr-FR" dirty="0" smtClean="0"/>
              <a:t>à des emprunts (Ar, </a:t>
            </a:r>
            <a:r>
              <a:rPr lang="fr-FR" dirty="0" err="1" smtClean="0"/>
              <a:t>fr</a:t>
            </a:r>
            <a:r>
              <a:rPr lang="fr-FR" dirty="0" smtClean="0"/>
              <a:t>) pour combler leur déficit lexical, donc ils utiliseraient moins le lexique aménagé dans leurs productions scripturales.</a:t>
            </a:r>
            <a:endParaRPr lang="fr-FR" dirty="0"/>
          </a:p>
        </p:txBody>
      </p:sp>
    </p:spTree>
    <p:extLst>
      <p:ext uri="{BB962C8B-B14F-4D97-AF65-F5344CB8AC3E}">
        <p14:creationId xmlns:p14="http://schemas.microsoft.com/office/powerpoint/2010/main" xmlns="" val="4109035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Corpus </a:t>
            </a:r>
            <a:r>
              <a:rPr lang="fr-FR" dirty="0"/>
              <a:t>et</a:t>
            </a:r>
            <a:r>
              <a:rPr lang="fr-FR" dirty="0" smtClean="0"/>
              <a:t> échantillon</a:t>
            </a:r>
            <a:endParaRPr lang="fr-FR" dirty="0"/>
          </a:p>
        </p:txBody>
      </p:sp>
      <p:sp>
        <p:nvSpPr>
          <p:cNvPr id="3" name="Espace réservé du contenu 2"/>
          <p:cNvSpPr>
            <a:spLocks noGrp="1"/>
          </p:cNvSpPr>
          <p:nvPr>
            <p:ph idx="1"/>
          </p:nvPr>
        </p:nvSpPr>
        <p:spPr/>
        <p:txBody>
          <a:bodyPr>
            <a:normAutofit fontScale="77500" lnSpcReduction="20000"/>
          </a:bodyPr>
          <a:lstStyle/>
          <a:p>
            <a:pPr marL="82296" indent="0">
              <a:buNone/>
            </a:pPr>
            <a:r>
              <a:rPr lang="fr-FR" dirty="0"/>
              <a:t>Notre étude porte sur la dernière classe du cycle primaire, à savoir la 6</a:t>
            </a:r>
            <a:r>
              <a:rPr lang="fr-FR" baseline="30000" dirty="0"/>
              <a:t>ème</a:t>
            </a:r>
            <a:r>
              <a:rPr lang="fr-FR" dirty="0"/>
              <a:t>. Le choix de cette classe est déterminé pour </a:t>
            </a:r>
            <a:r>
              <a:rPr lang="fr-FR" dirty="0" smtClean="0"/>
              <a:t>deux </a:t>
            </a:r>
            <a:r>
              <a:rPr lang="fr-FR" dirty="0"/>
              <a:t>raisons </a:t>
            </a:r>
            <a:r>
              <a:rPr lang="fr-FR" dirty="0" smtClean="0"/>
              <a:t>majeures</a:t>
            </a:r>
            <a:r>
              <a:rPr lang="fr-FR" dirty="0"/>
              <a:t> :</a:t>
            </a:r>
          </a:p>
          <a:p>
            <a:pPr marL="82296" indent="0">
              <a:buNone/>
            </a:pPr>
            <a:r>
              <a:rPr lang="fr-FR" dirty="0"/>
              <a:t>-     La langue amazighe n’est pas encore enseignée dans des niveaux supérieurs, c’est à dire au collège et au secondaire. L’intégration de cette langue dans le système éducatif marocain se fait d’une manière progressive. Elle en est maintenant à sa neuvième année.            </a:t>
            </a:r>
          </a:p>
          <a:p>
            <a:pPr marL="82296" indent="0">
              <a:buNone/>
            </a:pPr>
            <a:r>
              <a:rPr lang="fr-FR" dirty="0"/>
              <a:t>-    Les élèves de ce niveau seraient capables </a:t>
            </a:r>
            <a:r>
              <a:rPr lang="fr-FR" dirty="0" smtClean="0"/>
              <a:t>de </a:t>
            </a:r>
            <a:r>
              <a:rPr lang="fr-FR" dirty="0"/>
              <a:t>s’exprimer « correctement » en amazighe après six ans de son </a:t>
            </a:r>
            <a:r>
              <a:rPr lang="fr-FR" dirty="0" smtClean="0"/>
              <a:t>apprentissage et par conséquent produire </a:t>
            </a:r>
            <a:r>
              <a:rPr lang="fr-FR" dirty="0"/>
              <a:t>des textes substantiels susceptibles de contenir des indices pouvant renseigner sur le phénomène en question. </a:t>
            </a:r>
          </a:p>
        </p:txBody>
      </p:sp>
    </p:spTree>
    <p:extLst>
      <p:ext uri="{BB962C8B-B14F-4D97-AF65-F5344CB8AC3E}">
        <p14:creationId xmlns:p14="http://schemas.microsoft.com/office/powerpoint/2010/main" xmlns="" val="3247635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La consigne de l’exercice est de </a:t>
            </a:r>
            <a:r>
              <a:rPr lang="fr-FR" dirty="0" smtClean="0"/>
              <a:t>rédiger un texte narratif (amallas). Ce </a:t>
            </a:r>
            <a:r>
              <a:rPr lang="fr-FR" dirty="0"/>
              <a:t>choix </a:t>
            </a:r>
            <a:r>
              <a:rPr lang="fr-FR" dirty="0" smtClean="0"/>
              <a:t>s’expliquerait </a:t>
            </a:r>
            <a:r>
              <a:rPr lang="fr-FR" dirty="0"/>
              <a:t>par le fait que l’amazighe est composé essentiellement de récits et aussi parce que les apprenants, et même les enseignants croient qu’il est facile de narrer ou d’enseigner le récit. </a:t>
            </a:r>
            <a:endParaRPr lang="fr-FR" dirty="0" smtClean="0"/>
          </a:p>
          <a:p>
            <a:r>
              <a:rPr lang="fr-FR" dirty="0" smtClean="0"/>
              <a:t>De </a:t>
            </a:r>
            <a:r>
              <a:rPr lang="fr-FR" dirty="0"/>
              <a:t>surcroît, les techniques liées au texte narratif sont initiées au primaire notamment dans les cours </a:t>
            </a:r>
            <a:r>
              <a:rPr lang="fr-FR" dirty="0" smtClean="0"/>
              <a:t>de </a:t>
            </a:r>
            <a:r>
              <a:rPr lang="fr-FR" dirty="0"/>
              <a:t>français et d’arabe qui lui consacrent plusieurs unités didactiques.  </a:t>
            </a:r>
          </a:p>
          <a:p>
            <a:endParaRPr lang="fr-FR" dirty="0"/>
          </a:p>
        </p:txBody>
      </p:sp>
    </p:spTree>
    <p:extLst>
      <p:ext uri="{BB962C8B-B14F-4D97-AF65-F5344CB8AC3E}">
        <p14:creationId xmlns:p14="http://schemas.microsoft.com/office/powerpoint/2010/main" xmlns="" val="4000248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échantillon</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Notre échantillon se compose des </a:t>
            </a:r>
            <a:r>
              <a:rPr lang="fr-FR" dirty="0"/>
              <a:t>élèves de la 6</a:t>
            </a:r>
            <a:r>
              <a:rPr lang="fr-FR" baseline="30000" dirty="0"/>
              <a:t>ème</a:t>
            </a:r>
            <a:r>
              <a:rPr lang="fr-FR" dirty="0"/>
              <a:t> année du cycle primaire </a:t>
            </a:r>
            <a:r>
              <a:rPr lang="fr-FR" dirty="0" smtClean="0"/>
              <a:t>( 70 élèves dont </a:t>
            </a:r>
            <a:r>
              <a:rPr lang="fr-FR" dirty="0"/>
              <a:t>l’âge ne dépasse pas 13 ans) issus </a:t>
            </a:r>
            <a:r>
              <a:rPr lang="fr-FR" dirty="0" smtClean="0"/>
              <a:t>équitablement de </a:t>
            </a:r>
            <a:r>
              <a:rPr lang="fr-FR" dirty="0"/>
              <a:t>deux régions </a:t>
            </a:r>
            <a:r>
              <a:rPr lang="fr-FR" dirty="0" smtClean="0"/>
              <a:t>du </a:t>
            </a:r>
            <a:r>
              <a:rPr lang="fr-FR" dirty="0"/>
              <a:t>sud du Maroc : une classe en milieu urbain, la ville d’Agadir, où le contact des langues est très fréquent et une autre dans une </a:t>
            </a:r>
            <a:r>
              <a:rPr lang="fr-FR" dirty="0" smtClean="0"/>
              <a:t>zone rurale: </a:t>
            </a:r>
            <a:r>
              <a:rPr lang="fr-FR" dirty="0" err="1" smtClean="0"/>
              <a:t>Masst</a:t>
            </a:r>
            <a:r>
              <a:rPr lang="fr-FR" dirty="0" smtClean="0"/>
              <a:t> . </a:t>
            </a:r>
            <a:r>
              <a:rPr lang="fr-FR" dirty="0"/>
              <a:t>Ce choix offre des variations: géographique, sociologique, économique et socioculturelle. En plus, il confronte deux types de population, une, à dominante arabophone (Agadir) </a:t>
            </a:r>
            <a:r>
              <a:rPr lang="fr-FR" dirty="0" smtClean="0"/>
              <a:t>et </a:t>
            </a:r>
            <a:r>
              <a:rPr lang="fr-FR" dirty="0"/>
              <a:t>une autre, à </a:t>
            </a:r>
            <a:r>
              <a:rPr lang="fr-FR" dirty="0" smtClean="0"/>
              <a:t>dominante </a:t>
            </a:r>
            <a:r>
              <a:rPr lang="fr-FR" dirty="0" err="1"/>
              <a:t>amazighophone</a:t>
            </a:r>
            <a:r>
              <a:rPr lang="fr-FR" dirty="0"/>
              <a:t> </a:t>
            </a:r>
            <a:r>
              <a:rPr lang="fr-FR" dirty="0" smtClean="0"/>
              <a:t>(</a:t>
            </a:r>
            <a:r>
              <a:rPr lang="fr-FR" dirty="0" err="1" smtClean="0"/>
              <a:t>Masst</a:t>
            </a:r>
            <a:r>
              <a:rPr lang="fr-FR" dirty="0" smtClean="0"/>
              <a:t>) </a:t>
            </a:r>
            <a:r>
              <a:rPr lang="fr-FR" dirty="0"/>
              <a:t> :</a:t>
            </a:r>
          </a:p>
          <a:p>
            <a:endParaRPr lang="fr-FR" dirty="0"/>
          </a:p>
        </p:txBody>
      </p:sp>
    </p:spTree>
    <p:extLst>
      <p:ext uri="{BB962C8B-B14F-4D97-AF65-F5344CB8AC3E}">
        <p14:creationId xmlns:p14="http://schemas.microsoft.com/office/powerpoint/2010/main" xmlns="" val="1489851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a:t>Pour atteindre ce but, nous avons procédé à une méthode mixte, à la fois quantitative et qualitative qui se base sur un questionnaire destiné aux </a:t>
            </a:r>
            <a:r>
              <a:rPr lang="fr-FR" dirty="0" smtClean="0"/>
              <a:t>élèves, </a:t>
            </a:r>
            <a:r>
              <a:rPr lang="fr-FR" dirty="0"/>
              <a:t>un entretien avec </a:t>
            </a:r>
            <a:r>
              <a:rPr lang="fr-FR" dirty="0" smtClean="0"/>
              <a:t>les enseignants </a:t>
            </a:r>
            <a:r>
              <a:rPr lang="fr-FR" dirty="0"/>
              <a:t>de l’amazighe et un corpus composé de </a:t>
            </a:r>
            <a:r>
              <a:rPr lang="fr-FR" dirty="0" smtClean="0"/>
              <a:t>productions écrites de ces apprenants.</a:t>
            </a:r>
            <a:endParaRPr lang="fr-FR" dirty="0"/>
          </a:p>
        </p:txBody>
      </p:sp>
    </p:spTree>
    <p:extLst>
      <p:ext uri="{BB962C8B-B14F-4D97-AF65-F5344CB8AC3E}">
        <p14:creationId xmlns:p14="http://schemas.microsoft.com/office/powerpoint/2010/main" xmlns="" val="3777936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Nous procéderons ainsi à la comparaison des productions écrites des élèves des deux régions pour voir s’ils investissent </a:t>
            </a:r>
            <a:r>
              <a:rPr lang="fr-FR" dirty="0" smtClean="0"/>
              <a:t>les nouveaux mots(néologismes) acquis au cours de leur apprentissage de l’amazighe de </a:t>
            </a:r>
            <a:r>
              <a:rPr lang="fr-FR" dirty="0"/>
              <a:t>façon identique ou non dans leurs </a:t>
            </a:r>
            <a:r>
              <a:rPr lang="fr-FR" dirty="0" smtClean="0"/>
              <a:t>rédactions.</a:t>
            </a:r>
            <a:endParaRPr lang="fr-FR" dirty="0"/>
          </a:p>
        </p:txBody>
      </p:sp>
    </p:spTree>
    <p:extLst>
      <p:ext uri="{BB962C8B-B14F-4D97-AF65-F5344CB8AC3E}">
        <p14:creationId xmlns:p14="http://schemas.microsoft.com/office/powerpoint/2010/main" xmlns="" val="519457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Démarche </a:t>
            </a:r>
            <a:endParaRPr lang="fr-FR" dirty="0"/>
          </a:p>
        </p:txBody>
      </p:sp>
      <p:sp>
        <p:nvSpPr>
          <p:cNvPr id="3" name="Espace réservé du contenu 2"/>
          <p:cNvSpPr>
            <a:spLocks noGrp="1"/>
          </p:cNvSpPr>
          <p:nvPr>
            <p:ph idx="1"/>
          </p:nvPr>
        </p:nvSpPr>
        <p:spPr/>
        <p:txBody>
          <a:bodyPr>
            <a:normAutofit fontScale="77500" lnSpcReduction="20000"/>
          </a:bodyPr>
          <a:lstStyle/>
          <a:p>
            <a:pPr marL="82296" indent="0">
              <a:buNone/>
            </a:pPr>
            <a:r>
              <a:rPr lang="fr-FR" dirty="0"/>
              <a:t>La démarche que nous avons adoptée pour analyser les données recueillies nous vient de N. </a:t>
            </a:r>
            <a:r>
              <a:rPr lang="fr-FR" dirty="0" err="1"/>
              <a:t>Dittmar</a:t>
            </a:r>
            <a:r>
              <a:rPr lang="fr-FR" dirty="0"/>
              <a:t> (1980) qui propose une procédure qui se résume en six étapes pour décrire ce type de phénomènes.</a:t>
            </a:r>
          </a:p>
          <a:p>
            <a:pPr lvl="0"/>
            <a:r>
              <a:rPr lang="fr-FR" b="1" dirty="0"/>
              <a:t>identifier</a:t>
            </a:r>
            <a:r>
              <a:rPr lang="fr-FR" dirty="0"/>
              <a:t> les signes (indices) objets d’investigation.</a:t>
            </a:r>
          </a:p>
          <a:p>
            <a:pPr lvl="0"/>
            <a:r>
              <a:rPr lang="fr-FR" b="1" dirty="0"/>
              <a:t>Compter</a:t>
            </a:r>
            <a:r>
              <a:rPr lang="fr-FR" dirty="0"/>
              <a:t> le nombre d’occurrences de ces indices pour chaque sujet dans un corpus déterminé.</a:t>
            </a:r>
          </a:p>
          <a:p>
            <a:pPr lvl="0"/>
            <a:r>
              <a:rPr lang="fr-FR" b="1" dirty="0"/>
              <a:t>Former</a:t>
            </a:r>
            <a:r>
              <a:rPr lang="fr-FR" dirty="0"/>
              <a:t> une matrice des scores des sujets.</a:t>
            </a:r>
          </a:p>
          <a:p>
            <a:pPr lvl="0"/>
            <a:r>
              <a:rPr lang="fr-FR" b="1" dirty="0"/>
              <a:t>Distinguer</a:t>
            </a:r>
            <a:r>
              <a:rPr lang="fr-FR" dirty="0"/>
              <a:t> les différences ou les similitudes.</a:t>
            </a:r>
          </a:p>
          <a:p>
            <a:pPr lvl="0"/>
            <a:r>
              <a:rPr lang="fr-FR" b="1" dirty="0"/>
              <a:t>Faire</a:t>
            </a:r>
            <a:r>
              <a:rPr lang="fr-FR" dirty="0"/>
              <a:t> </a:t>
            </a:r>
            <a:r>
              <a:rPr lang="fr-FR" b="1" dirty="0"/>
              <a:t>des graphiques </a:t>
            </a:r>
            <a:r>
              <a:rPr lang="fr-FR" dirty="0"/>
              <a:t>ou tableaux qui mettent en évidence les spécificités de chaque groupe.</a:t>
            </a:r>
          </a:p>
          <a:p>
            <a:pPr lvl="0"/>
            <a:r>
              <a:rPr lang="fr-FR" b="1" dirty="0"/>
              <a:t>Isoler les exceptions</a:t>
            </a:r>
            <a:r>
              <a:rPr lang="fr-FR" dirty="0"/>
              <a:t>. </a:t>
            </a:r>
          </a:p>
          <a:p>
            <a:pPr marL="82296" indent="0">
              <a:buNone/>
            </a:pPr>
            <a:endParaRPr lang="fr-FR" dirty="0"/>
          </a:p>
        </p:txBody>
      </p:sp>
    </p:spTree>
    <p:extLst>
      <p:ext uri="{BB962C8B-B14F-4D97-AF65-F5344CB8AC3E}">
        <p14:creationId xmlns:p14="http://schemas.microsoft.com/office/powerpoint/2010/main" xmlns="" val="2552113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Résultats et analyse du corpus</a:t>
            </a:r>
          </a:p>
        </p:txBody>
      </p:sp>
      <p:sp>
        <p:nvSpPr>
          <p:cNvPr id="3" name="Espace réservé du contenu 2"/>
          <p:cNvSpPr>
            <a:spLocks noGrp="1"/>
          </p:cNvSpPr>
          <p:nvPr>
            <p:ph idx="1"/>
          </p:nvPr>
        </p:nvSpPr>
        <p:spPr/>
        <p:txBody>
          <a:bodyPr/>
          <a:lstStyle/>
          <a:p>
            <a:r>
              <a:rPr lang="fr-FR" dirty="0"/>
              <a:t>il convient </a:t>
            </a:r>
            <a:r>
              <a:rPr lang="fr-FR" dirty="0" smtClean="0"/>
              <a:t>en premier temps de </a:t>
            </a:r>
            <a:r>
              <a:rPr lang="fr-FR" dirty="0"/>
              <a:t>vérifier si la langue utilisée dans </a:t>
            </a:r>
            <a:r>
              <a:rPr lang="fr-FR" dirty="0" smtClean="0"/>
              <a:t>le manuel </a:t>
            </a:r>
            <a:r>
              <a:rPr lang="fr-FR" i="1" dirty="0" err="1" smtClean="0"/>
              <a:t>Tifawin</a:t>
            </a:r>
            <a:r>
              <a:rPr lang="fr-FR" i="1" dirty="0" smtClean="0"/>
              <a:t> a tamazight 6 </a:t>
            </a:r>
            <a:r>
              <a:rPr lang="fr-FR" dirty="0" smtClean="0"/>
              <a:t>est </a:t>
            </a:r>
            <a:r>
              <a:rPr lang="fr-FR" dirty="0"/>
              <a:t>à </a:t>
            </a:r>
            <a:r>
              <a:rPr lang="fr-FR" dirty="0" smtClean="0"/>
              <a:t>la </a:t>
            </a:r>
            <a:r>
              <a:rPr lang="fr-FR" dirty="0"/>
              <a:t>portée </a:t>
            </a:r>
            <a:r>
              <a:rPr lang="fr-FR" dirty="0" smtClean="0"/>
              <a:t>des </a:t>
            </a:r>
            <a:r>
              <a:rPr lang="fr-FR" dirty="0"/>
              <a:t>apprenants </a:t>
            </a:r>
            <a:r>
              <a:rPr lang="fr-FR" dirty="0" smtClean="0"/>
              <a:t>et s’ils arrivent </a:t>
            </a:r>
            <a:r>
              <a:rPr lang="fr-FR" dirty="0"/>
              <a:t>à comprendre son contenu. Nous avons alors posé à nos apprenants la question suivante: « </a:t>
            </a:r>
            <a:r>
              <a:rPr lang="fr-FR" i="1" dirty="0"/>
              <a:t>Comment trouves- tu l’amazighe du manuel ? </a:t>
            </a:r>
            <a:r>
              <a:rPr lang="fr-FR" i="1" dirty="0" smtClean="0"/>
              <a:t>difficile</a:t>
            </a:r>
            <a:r>
              <a:rPr lang="fr-FR" i="1" dirty="0"/>
              <a:t>, compréhensible ou facile ? </a:t>
            </a:r>
            <a:r>
              <a:rPr lang="fr-FR" i="1" dirty="0" smtClean="0"/>
              <a:t>» </a:t>
            </a:r>
            <a:endParaRPr lang="fr-FR" dirty="0"/>
          </a:p>
          <a:p>
            <a:endParaRPr lang="fr-FR" dirty="0"/>
          </a:p>
          <a:p>
            <a:endParaRPr lang="fr-FR" dirty="0"/>
          </a:p>
        </p:txBody>
      </p:sp>
    </p:spTree>
    <p:extLst>
      <p:ext uri="{BB962C8B-B14F-4D97-AF65-F5344CB8AC3E}">
        <p14:creationId xmlns:p14="http://schemas.microsoft.com/office/powerpoint/2010/main" xmlns="" val="3061490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Plan de la communication</a:t>
            </a:r>
            <a:endParaRPr lang="fr-FR" dirty="0"/>
          </a:p>
        </p:txBody>
      </p:sp>
      <p:sp>
        <p:nvSpPr>
          <p:cNvPr id="3" name="Espace réservé du contenu 2"/>
          <p:cNvSpPr>
            <a:spLocks noGrp="1"/>
          </p:cNvSpPr>
          <p:nvPr>
            <p:ph idx="1"/>
          </p:nvPr>
        </p:nvSpPr>
        <p:spPr/>
        <p:txBody>
          <a:bodyPr/>
          <a:lstStyle/>
          <a:p>
            <a:r>
              <a:rPr lang="fr-FR" dirty="0" smtClean="0"/>
              <a:t>Contexte de la recherche</a:t>
            </a:r>
          </a:p>
          <a:p>
            <a:r>
              <a:rPr lang="fr-FR" dirty="0" smtClean="0"/>
              <a:t>Problématique hypothèse et démarche</a:t>
            </a:r>
          </a:p>
          <a:p>
            <a:r>
              <a:rPr lang="fr-FR" dirty="0" smtClean="0"/>
              <a:t>Néologie: essai de définition et types de néologismes</a:t>
            </a:r>
          </a:p>
          <a:p>
            <a:r>
              <a:rPr lang="fr-FR" dirty="0" smtClean="0"/>
              <a:t>Déroulement de la recherche</a:t>
            </a:r>
          </a:p>
          <a:p>
            <a:r>
              <a:rPr lang="fr-FR" dirty="0" smtClean="0"/>
              <a:t>Résultats et analyse du corpus </a:t>
            </a:r>
          </a:p>
          <a:p>
            <a:r>
              <a:rPr lang="fr-FR" dirty="0" smtClean="0"/>
              <a:t>Conclusion </a:t>
            </a:r>
            <a:endParaRPr lang="fr-FR" dirty="0"/>
          </a:p>
        </p:txBody>
      </p:sp>
    </p:spTree>
    <p:extLst>
      <p:ext uri="{BB962C8B-B14F-4D97-AF65-F5344CB8AC3E}">
        <p14:creationId xmlns:p14="http://schemas.microsoft.com/office/powerpoint/2010/main" xmlns="" val="1471656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En analysant les réponses des apprenants, nous avons constaté que dans la zone urbaine et </a:t>
            </a:r>
            <a:r>
              <a:rPr lang="fr-FR" dirty="0" smtClean="0"/>
              <a:t>rurale, </a:t>
            </a:r>
            <a:r>
              <a:rPr lang="fr-FR" dirty="0"/>
              <a:t>les taux reflétant la difficulté de la langue du manuel se rapprochent :(45,7% et 44,4%), ce qui confirme l’hypothèse que l’amazighe du manuel n’est pas totalement accessible aux apprenants. C’est également la remarque des enseignants de cette langue qui croient que le fait de passer à l’amazighe </a:t>
            </a:r>
            <a:r>
              <a:rPr lang="fr-FR" dirty="0" smtClean="0"/>
              <a:t>normé ou proposé par le manuel représenterait </a:t>
            </a:r>
            <a:r>
              <a:rPr lang="fr-FR" dirty="0"/>
              <a:t>un handicap pour l’apprentissage de cette langue.   </a:t>
            </a:r>
          </a:p>
          <a:p>
            <a:endParaRPr lang="fr-FR" dirty="0"/>
          </a:p>
        </p:txBody>
      </p:sp>
    </p:spTree>
    <p:extLst>
      <p:ext uri="{BB962C8B-B14F-4D97-AF65-F5344CB8AC3E}">
        <p14:creationId xmlns:p14="http://schemas.microsoft.com/office/powerpoint/2010/main" xmlns="" val="1741621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710658882"/>
              </p:ext>
            </p:extLst>
          </p:nvPr>
        </p:nvGraphicFramePr>
        <p:xfrm>
          <a:off x="2195736" y="2348880"/>
          <a:ext cx="4968552" cy="3289340"/>
        </p:xfrm>
        <a:graphic>
          <a:graphicData uri="http://schemas.openxmlformats.org/drawingml/2006/table">
            <a:tbl>
              <a:tblPr>
                <a:tableStyleId>{5C22544A-7EE6-4342-B048-85BDC9FD1C3A}</a:tableStyleId>
              </a:tblPr>
              <a:tblGrid>
                <a:gridCol w="1383837"/>
                <a:gridCol w="1347491"/>
                <a:gridCol w="188464"/>
                <a:gridCol w="2048760"/>
              </a:tblGrid>
              <a:tr h="494311">
                <a:tc>
                  <a:txBody>
                    <a:bodyPr/>
                    <a:lstStyle/>
                    <a:p>
                      <a:pPr>
                        <a:lnSpc>
                          <a:spcPct val="115000"/>
                        </a:lnSpc>
                        <a:spcAft>
                          <a:spcPts val="1000"/>
                        </a:spcAft>
                      </a:pPr>
                      <a:r>
                        <a:rPr lang="fr-FR" sz="1100" dirty="0">
                          <a:effectLst/>
                        </a:rPr>
                        <a:t> </a:t>
                      </a:r>
                      <a:endParaRPr lang="fr-FR" sz="1100" dirty="0">
                        <a:effectLst/>
                        <a:latin typeface="Calibri"/>
                        <a:ea typeface="Calibri"/>
                        <a:cs typeface="Arial"/>
                      </a:endParaRPr>
                    </a:p>
                  </a:txBody>
                  <a:tcPr marL="0" marR="0" marT="0" marB="0" anchor="ctr"/>
                </a:tc>
                <a:tc gridSpan="3">
                  <a:txBody>
                    <a:bodyPr/>
                    <a:lstStyle/>
                    <a:p>
                      <a:pPr indent="449580" algn="just">
                        <a:lnSpc>
                          <a:spcPct val="150000"/>
                        </a:lnSpc>
                        <a:spcAft>
                          <a:spcPts val="1000"/>
                        </a:spcAft>
                      </a:pPr>
                      <a:r>
                        <a:rPr lang="fr-FR" sz="1600" dirty="0">
                          <a:effectLst/>
                          <a:latin typeface="Times New Roman" pitchFamily="18" charset="0"/>
                          <a:cs typeface="Times New Roman" pitchFamily="18" charset="0"/>
                        </a:rPr>
                        <a:t>             </a:t>
                      </a:r>
                      <a:r>
                        <a:rPr lang="fr-FR" sz="1600" dirty="0" smtClean="0">
                          <a:effectLst/>
                          <a:latin typeface="Times New Roman" pitchFamily="18" charset="0"/>
                          <a:cs typeface="Times New Roman" pitchFamily="18" charset="0"/>
                        </a:rPr>
                        <a:t> </a:t>
                      </a:r>
                      <a:r>
                        <a:rPr lang="fr-FR" sz="1600" dirty="0">
                          <a:effectLst/>
                          <a:latin typeface="Times New Roman" pitchFamily="18" charset="0"/>
                          <a:cs typeface="Times New Roman" pitchFamily="18" charset="0"/>
                        </a:rPr>
                        <a:t>Ecoles</a:t>
                      </a:r>
                      <a:endParaRPr lang="fr-FR" sz="1400" dirty="0">
                        <a:effectLst/>
                        <a:latin typeface="Times New Roman" pitchFamily="18" charset="0"/>
                        <a:ea typeface="Calibri"/>
                        <a:cs typeface="Times New Roman" pitchFamily="18" charset="0"/>
                      </a:endParaRPr>
                    </a:p>
                  </a:txBody>
                  <a:tcPr marL="44450" marR="44450" marT="0" marB="0"/>
                </a:tc>
                <a:tc hMerge="1">
                  <a:txBody>
                    <a:bodyPr/>
                    <a:lstStyle/>
                    <a:p>
                      <a:endParaRPr lang="fr-FR"/>
                    </a:p>
                  </a:txBody>
                  <a:tcPr/>
                </a:tc>
                <a:tc hMerge="1">
                  <a:txBody>
                    <a:bodyPr/>
                    <a:lstStyle/>
                    <a:p>
                      <a:endParaRPr lang="fr-FR"/>
                    </a:p>
                  </a:txBody>
                  <a:tcPr/>
                </a:tc>
              </a:tr>
              <a:tr h="343272">
                <a:tc>
                  <a:txBody>
                    <a:bodyPr/>
                    <a:lstStyle/>
                    <a:p>
                      <a:pPr>
                        <a:lnSpc>
                          <a:spcPct val="115000"/>
                        </a:lnSpc>
                        <a:spcAft>
                          <a:spcPts val="0"/>
                        </a:spcAft>
                      </a:pPr>
                      <a:r>
                        <a:rPr lang="fr-FR" sz="1200" dirty="0">
                          <a:effectLst/>
                        </a:rPr>
                        <a:t> </a:t>
                      </a:r>
                      <a:endParaRPr lang="fr-FR" sz="1100" dirty="0">
                        <a:effectLst/>
                        <a:latin typeface="Calibri"/>
                        <a:ea typeface="Calibri"/>
                        <a:cs typeface="Arial"/>
                      </a:endParaRPr>
                    </a:p>
                  </a:txBody>
                  <a:tcPr marL="68580" marR="68580" marT="0" marB="0"/>
                </a:tc>
                <a:tc rowSpan="2">
                  <a:txBody>
                    <a:bodyPr/>
                    <a:lstStyle/>
                    <a:p>
                      <a:pPr>
                        <a:lnSpc>
                          <a:spcPct val="115000"/>
                        </a:lnSpc>
                        <a:spcAft>
                          <a:spcPts val="0"/>
                        </a:spcAft>
                      </a:pPr>
                      <a:r>
                        <a:rPr lang="fr-FR" sz="1600" dirty="0">
                          <a:effectLst/>
                          <a:latin typeface="Times New Roman" pitchFamily="18" charset="0"/>
                          <a:cs typeface="Times New Roman" pitchFamily="18" charset="0"/>
                        </a:rPr>
                        <a:t> </a:t>
                      </a:r>
                      <a:endParaRPr lang="fr-FR" sz="1400" dirty="0">
                        <a:effectLst/>
                        <a:latin typeface="Times New Roman" pitchFamily="18" charset="0"/>
                        <a:cs typeface="Times New Roman" pitchFamily="18" charset="0"/>
                      </a:endParaRPr>
                    </a:p>
                    <a:p>
                      <a:pPr>
                        <a:lnSpc>
                          <a:spcPct val="115000"/>
                        </a:lnSpc>
                        <a:spcAft>
                          <a:spcPts val="0"/>
                        </a:spcAft>
                      </a:pPr>
                      <a:r>
                        <a:rPr lang="fr-FR" sz="1600" dirty="0">
                          <a:effectLst/>
                          <a:latin typeface="Times New Roman" pitchFamily="18" charset="0"/>
                          <a:cs typeface="Times New Roman" pitchFamily="18" charset="0"/>
                        </a:rPr>
                        <a:t>Al </a:t>
                      </a:r>
                      <a:r>
                        <a:rPr lang="fr-FR" sz="1600" dirty="0" err="1">
                          <a:effectLst/>
                          <a:latin typeface="Times New Roman" pitchFamily="18" charset="0"/>
                          <a:cs typeface="Times New Roman" pitchFamily="18" charset="0"/>
                        </a:rPr>
                        <a:t>Maṭar</a:t>
                      </a:r>
                      <a:r>
                        <a:rPr lang="fr-FR" sz="1600" dirty="0">
                          <a:effectLst/>
                          <a:latin typeface="Times New Roman" pitchFamily="18" charset="0"/>
                          <a:cs typeface="Times New Roman" pitchFamily="18" charset="0"/>
                        </a:rPr>
                        <a:t> (BS)</a:t>
                      </a:r>
                      <a:endParaRPr lang="fr-FR" sz="1400" dirty="0">
                        <a:effectLst/>
                        <a:latin typeface="Times New Roman" pitchFamily="18" charset="0"/>
                        <a:ea typeface="Calibri"/>
                        <a:cs typeface="Times New Roman" pitchFamily="18" charset="0"/>
                      </a:endParaRPr>
                    </a:p>
                  </a:txBody>
                  <a:tcPr marL="68580" marR="68580" marT="0" marB="0"/>
                </a:tc>
                <a:tc rowSpan="2">
                  <a:txBody>
                    <a:bodyPr/>
                    <a:lstStyle/>
                    <a:p>
                      <a:endParaRPr lang="fr-FR" sz="2400" dirty="0">
                        <a:latin typeface="Times New Roman" pitchFamily="18" charset="0"/>
                        <a:cs typeface="Times New Roman" pitchFamily="18" charset="0"/>
                      </a:endParaRPr>
                    </a:p>
                  </a:txBody>
                  <a:tcPr marL="68580" marR="68580" marT="0" marB="0"/>
                </a:tc>
                <a:tc rowSpan="2">
                  <a:txBody>
                    <a:bodyPr/>
                    <a:lstStyle/>
                    <a:p>
                      <a:pPr>
                        <a:lnSpc>
                          <a:spcPct val="115000"/>
                        </a:lnSpc>
                        <a:spcAft>
                          <a:spcPts val="0"/>
                        </a:spcAft>
                      </a:pPr>
                      <a:r>
                        <a:rPr lang="fr-FR" sz="1600" dirty="0">
                          <a:effectLst/>
                          <a:latin typeface="Times New Roman" pitchFamily="18" charset="0"/>
                          <a:cs typeface="Times New Roman" pitchFamily="18" charset="0"/>
                        </a:rPr>
                        <a:t> </a:t>
                      </a:r>
                      <a:endParaRPr lang="fr-FR" sz="1400" dirty="0">
                        <a:effectLst/>
                        <a:latin typeface="Times New Roman" pitchFamily="18" charset="0"/>
                        <a:cs typeface="Times New Roman" pitchFamily="18" charset="0"/>
                      </a:endParaRPr>
                    </a:p>
                    <a:p>
                      <a:pPr>
                        <a:lnSpc>
                          <a:spcPct val="115000"/>
                        </a:lnSpc>
                        <a:spcAft>
                          <a:spcPts val="0"/>
                        </a:spcAft>
                      </a:pPr>
                      <a:r>
                        <a:rPr lang="fr-FR" sz="1600" dirty="0" err="1">
                          <a:effectLst/>
                          <a:latin typeface="Times New Roman" pitchFamily="18" charset="0"/>
                          <a:cs typeface="Times New Roman" pitchFamily="18" charset="0"/>
                        </a:rPr>
                        <a:t>Agdal</a:t>
                      </a:r>
                      <a:r>
                        <a:rPr lang="fr-FR" sz="1600" dirty="0">
                          <a:effectLst/>
                          <a:latin typeface="Times New Roman" pitchFamily="18" charset="0"/>
                          <a:cs typeface="Times New Roman" pitchFamily="18" charset="0"/>
                        </a:rPr>
                        <a:t> (MS)</a:t>
                      </a:r>
                      <a:endParaRPr lang="fr-FR" sz="1400" dirty="0">
                        <a:effectLst/>
                        <a:latin typeface="Times New Roman" pitchFamily="18" charset="0"/>
                        <a:cs typeface="Times New Roman" pitchFamily="18" charset="0"/>
                      </a:endParaRPr>
                    </a:p>
                    <a:p>
                      <a:pPr>
                        <a:lnSpc>
                          <a:spcPct val="115000"/>
                        </a:lnSpc>
                        <a:spcAft>
                          <a:spcPts val="0"/>
                        </a:spcAft>
                      </a:pPr>
                      <a:r>
                        <a:rPr lang="fr-FR" sz="1600" dirty="0">
                          <a:effectLst/>
                          <a:latin typeface="Times New Roman" pitchFamily="18" charset="0"/>
                          <a:cs typeface="Times New Roman" pitchFamily="18" charset="0"/>
                        </a:rPr>
                        <a:t> </a:t>
                      </a:r>
                      <a:endParaRPr lang="fr-FR" sz="1400" dirty="0">
                        <a:effectLst/>
                        <a:latin typeface="Times New Roman" pitchFamily="18" charset="0"/>
                        <a:ea typeface="Calibri"/>
                        <a:cs typeface="Times New Roman" pitchFamily="18" charset="0"/>
                      </a:endParaRPr>
                    </a:p>
                  </a:txBody>
                  <a:tcPr marL="68580" marR="68580" marT="0" marB="0"/>
                </a:tc>
              </a:tr>
              <a:tr h="587407">
                <a:tc>
                  <a:txBody>
                    <a:bodyPr/>
                    <a:lstStyle/>
                    <a:p>
                      <a:pPr>
                        <a:lnSpc>
                          <a:spcPct val="115000"/>
                        </a:lnSpc>
                        <a:spcAft>
                          <a:spcPts val="0"/>
                        </a:spcAft>
                      </a:pPr>
                      <a:r>
                        <a:rPr lang="fr-FR" sz="1400" dirty="0" err="1">
                          <a:effectLst/>
                          <a:latin typeface="Times New Roman" pitchFamily="18" charset="0"/>
                          <a:cs typeface="Times New Roman" pitchFamily="18" charset="0"/>
                        </a:rPr>
                        <a:t>Diffic.Lang</a:t>
                      </a:r>
                      <a:r>
                        <a:rPr lang="fr-FR" sz="1400" dirty="0">
                          <a:effectLst/>
                          <a:latin typeface="Times New Roman" pitchFamily="18" charset="0"/>
                          <a:cs typeface="Times New Roman" pitchFamily="18" charset="0"/>
                        </a:rPr>
                        <a:t>. Manuel</a:t>
                      </a:r>
                      <a:endParaRPr lang="fr-FR" sz="1200" dirty="0">
                        <a:effectLst/>
                        <a:latin typeface="Times New Roman" pitchFamily="18" charset="0"/>
                        <a:cs typeface="Times New Roman" pitchFamily="18" charset="0"/>
                      </a:endParaRPr>
                    </a:p>
                    <a:p>
                      <a:pPr>
                        <a:lnSpc>
                          <a:spcPct val="115000"/>
                        </a:lnSpc>
                        <a:spcAft>
                          <a:spcPts val="0"/>
                        </a:spcAft>
                      </a:pPr>
                      <a:r>
                        <a:rPr lang="fr-FR" sz="1400" dirty="0">
                          <a:effectLst/>
                          <a:latin typeface="Times New Roman" pitchFamily="18" charset="0"/>
                          <a:cs typeface="Times New Roman" pitchFamily="18" charset="0"/>
                        </a:rPr>
                        <a:t> </a:t>
                      </a:r>
                      <a:endParaRPr lang="fr-FR" sz="1200" dirty="0">
                        <a:effectLst/>
                        <a:latin typeface="Times New Roman" pitchFamily="18" charset="0"/>
                        <a:ea typeface="Calibri"/>
                        <a:cs typeface="Times New Roman" pitchFamily="18" charset="0"/>
                      </a:endParaRPr>
                    </a:p>
                  </a:txBody>
                  <a:tcPr marL="68580" marR="68580" marT="0" marB="0"/>
                </a:tc>
                <a:tc vMerge="1">
                  <a:txBody>
                    <a:bodyPr/>
                    <a:lstStyle/>
                    <a:p>
                      <a:endParaRPr lang="fr-FR"/>
                    </a:p>
                  </a:txBody>
                  <a:tcPr/>
                </a:tc>
                <a:tc vMerge="1">
                  <a:txBody>
                    <a:bodyPr/>
                    <a:lstStyle/>
                    <a:p>
                      <a:endParaRPr lang="fr-FR"/>
                    </a:p>
                  </a:txBody>
                  <a:tcPr/>
                </a:tc>
                <a:tc vMerge="1">
                  <a:txBody>
                    <a:bodyPr/>
                    <a:lstStyle/>
                    <a:p>
                      <a:endParaRPr lang="fr-FR"/>
                    </a:p>
                  </a:txBody>
                  <a:tcPr/>
                </a:tc>
              </a:tr>
              <a:tr h="430234">
                <a:tc>
                  <a:txBody>
                    <a:bodyPr/>
                    <a:lstStyle/>
                    <a:p>
                      <a:pPr>
                        <a:lnSpc>
                          <a:spcPct val="115000"/>
                        </a:lnSpc>
                        <a:spcAft>
                          <a:spcPts val="0"/>
                        </a:spcAft>
                      </a:pPr>
                      <a:r>
                        <a:rPr lang="fr-FR" sz="1400" dirty="0">
                          <a:effectLst/>
                          <a:latin typeface="Times New Roman" pitchFamily="18" charset="0"/>
                          <a:cs typeface="Times New Roman" pitchFamily="18" charset="0"/>
                        </a:rPr>
                        <a:t>Difficile</a:t>
                      </a:r>
                      <a:endParaRPr lang="fr-FR" sz="1200" dirty="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fr-FR" sz="1600">
                          <a:effectLst/>
                          <a:latin typeface="Times New Roman" pitchFamily="18" charset="0"/>
                          <a:cs typeface="Times New Roman" pitchFamily="18" charset="0"/>
                        </a:rPr>
                        <a:t>45,7%</a:t>
                      </a:r>
                      <a:endParaRPr lang="fr-FR" sz="1400">
                        <a:effectLst/>
                        <a:latin typeface="Times New Roman" pitchFamily="18" charset="0"/>
                        <a:ea typeface="Calibri"/>
                        <a:cs typeface="Times New Roman" pitchFamily="18" charset="0"/>
                      </a:endParaRPr>
                    </a:p>
                  </a:txBody>
                  <a:tcPr marL="68580" marR="68580" marT="0" marB="0"/>
                </a:tc>
                <a:tc>
                  <a:txBody>
                    <a:bodyPr/>
                    <a:lstStyle/>
                    <a:p>
                      <a:endParaRPr lang="fr-FR" sz="2400">
                        <a:latin typeface="Times New Roman" pitchFamily="18" charset="0"/>
                        <a:cs typeface="Times New Roman" pitchFamily="18" charset="0"/>
                      </a:endParaRPr>
                    </a:p>
                  </a:txBody>
                  <a:tcPr marL="68580" marR="68580" marT="0" marB="0"/>
                </a:tc>
                <a:tc>
                  <a:txBody>
                    <a:bodyPr/>
                    <a:lstStyle/>
                    <a:p>
                      <a:pPr>
                        <a:lnSpc>
                          <a:spcPct val="115000"/>
                        </a:lnSpc>
                        <a:spcAft>
                          <a:spcPts val="0"/>
                        </a:spcAft>
                      </a:pPr>
                      <a:r>
                        <a:rPr lang="fr-FR" sz="1600" dirty="0">
                          <a:effectLst/>
                          <a:latin typeface="Times New Roman" pitchFamily="18" charset="0"/>
                          <a:cs typeface="Times New Roman" pitchFamily="18" charset="0"/>
                        </a:rPr>
                        <a:t>20%</a:t>
                      </a:r>
                      <a:endParaRPr lang="fr-FR" sz="1400" dirty="0">
                        <a:effectLst/>
                        <a:latin typeface="Times New Roman" pitchFamily="18" charset="0"/>
                        <a:ea typeface="Calibri"/>
                        <a:cs typeface="Times New Roman" pitchFamily="18" charset="0"/>
                      </a:endParaRPr>
                    </a:p>
                  </a:txBody>
                  <a:tcPr marL="68580" marR="68580" marT="0" marB="0"/>
                </a:tc>
              </a:tr>
              <a:tr h="395449">
                <a:tc>
                  <a:txBody>
                    <a:bodyPr/>
                    <a:lstStyle/>
                    <a:p>
                      <a:pPr algn="just">
                        <a:lnSpc>
                          <a:spcPct val="150000"/>
                        </a:lnSpc>
                        <a:spcAft>
                          <a:spcPts val="0"/>
                        </a:spcAft>
                      </a:pPr>
                      <a:r>
                        <a:rPr lang="fr-FR" sz="1400" dirty="0">
                          <a:effectLst/>
                          <a:latin typeface="Times New Roman" pitchFamily="18" charset="0"/>
                          <a:cs typeface="Times New Roman" pitchFamily="18" charset="0"/>
                        </a:rPr>
                        <a:t>Compréhensible </a:t>
                      </a:r>
                      <a:endParaRPr lang="fr-FR" sz="1400" dirty="0" smtClean="0">
                        <a:effectLst/>
                        <a:latin typeface="Times New Roman" pitchFamily="18" charset="0"/>
                        <a:cs typeface="Times New Roman" pitchFamily="18" charset="0"/>
                      </a:endParaRPr>
                    </a:p>
                    <a:p>
                      <a:pPr algn="just">
                        <a:lnSpc>
                          <a:spcPct val="150000"/>
                        </a:lnSpc>
                        <a:spcAft>
                          <a:spcPts val="0"/>
                        </a:spcAft>
                      </a:pPr>
                      <a:endParaRPr lang="fr-FR" sz="1400" dirty="0" smtClean="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fr-FR" sz="1600">
                          <a:effectLst/>
                          <a:latin typeface="Times New Roman" pitchFamily="18" charset="0"/>
                          <a:cs typeface="Times New Roman" pitchFamily="18" charset="0"/>
                        </a:rPr>
                        <a:t>51,4%</a:t>
                      </a:r>
                      <a:endParaRPr lang="fr-FR" sz="1400">
                        <a:effectLst/>
                        <a:latin typeface="Times New Roman" pitchFamily="18" charset="0"/>
                        <a:ea typeface="Calibri"/>
                        <a:cs typeface="Times New Roman" pitchFamily="18" charset="0"/>
                      </a:endParaRPr>
                    </a:p>
                  </a:txBody>
                  <a:tcPr marL="68580" marR="68580" marT="0" marB="0"/>
                </a:tc>
                <a:tc>
                  <a:txBody>
                    <a:bodyPr/>
                    <a:lstStyle/>
                    <a:p>
                      <a:endParaRPr lang="fr-FR" sz="2400">
                        <a:latin typeface="Times New Roman" pitchFamily="18" charset="0"/>
                        <a:cs typeface="Times New Roman" pitchFamily="18" charset="0"/>
                      </a:endParaRPr>
                    </a:p>
                  </a:txBody>
                  <a:tcPr marL="68580" marR="68580" marT="0" marB="0"/>
                </a:tc>
                <a:tc>
                  <a:txBody>
                    <a:bodyPr/>
                    <a:lstStyle/>
                    <a:p>
                      <a:pPr>
                        <a:lnSpc>
                          <a:spcPct val="115000"/>
                        </a:lnSpc>
                        <a:spcAft>
                          <a:spcPts val="0"/>
                        </a:spcAft>
                      </a:pPr>
                      <a:r>
                        <a:rPr lang="fr-FR" sz="1600" dirty="0">
                          <a:effectLst/>
                          <a:latin typeface="Times New Roman" pitchFamily="18" charset="0"/>
                          <a:cs typeface="Times New Roman" pitchFamily="18" charset="0"/>
                        </a:rPr>
                        <a:t>48,6%</a:t>
                      </a:r>
                      <a:endParaRPr lang="fr-FR" sz="1400" dirty="0">
                        <a:effectLst/>
                        <a:latin typeface="Times New Roman" pitchFamily="18" charset="0"/>
                        <a:ea typeface="Calibri"/>
                        <a:cs typeface="Times New Roman" pitchFamily="18" charset="0"/>
                      </a:endParaRPr>
                    </a:p>
                  </a:txBody>
                  <a:tcPr marL="68580" marR="68580" marT="0" marB="0"/>
                </a:tc>
              </a:tr>
              <a:tr h="645351">
                <a:tc>
                  <a:txBody>
                    <a:bodyPr/>
                    <a:lstStyle/>
                    <a:p>
                      <a:pPr algn="just">
                        <a:lnSpc>
                          <a:spcPct val="150000"/>
                        </a:lnSpc>
                        <a:spcAft>
                          <a:spcPts val="0"/>
                        </a:spcAft>
                      </a:pPr>
                      <a:r>
                        <a:rPr lang="fr-FR" sz="1400" dirty="0">
                          <a:effectLst/>
                          <a:latin typeface="Times New Roman" pitchFamily="18" charset="0"/>
                          <a:cs typeface="Times New Roman" pitchFamily="18" charset="0"/>
                        </a:rPr>
                        <a:t> Facile</a:t>
                      </a:r>
                      <a:endParaRPr lang="fr-FR" sz="1200" dirty="0">
                        <a:effectLst/>
                        <a:latin typeface="Times New Roman" pitchFamily="18" charset="0"/>
                        <a:ea typeface="Calibri"/>
                        <a:cs typeface="Times New Roman" pitchFamily="18" charset="0"/>
                      </a:endParaRPr>
                    </a:p>
                  </a:txBody>
                  <a:tcPr marL="44450" marR="44450" marT="0" marB="0"/>
                </a:tc>
                <a:tc>
                  <a:txBody>
                    <a:bodyPr/>
                    <a:lstStyle/>
                    <a:p>
                      <a:pPr algn="just">
                        <a:lnSpc>
                          <a:spcPct val="150000"/>
                        </a:lnSpc>
                        <a:spcAft>
                          <a:spcPts val="0"/>
                        </a:spcAft>
                      </a:pPr>
                      <a:r>
                        <a:rPr lang="fr-FR" sz="1600" dirty="0">
                          <a:effectLst/>
                          <a:latin typeface="Times New Roman" pitchFamily="18" charset="0"/>
                          <a:cs typeface="Times New Roman" pitchFamily="18" charset="0"/>
                        </a:rPr>
                        <a:t>2,9%</a:t>
                      </a:r>
                      <a:endParaRPr lang="fr-FR" sz="1400" dirty="0">
                        <a:effectLst/>
                        <a:latin typeface="Times New Roman" pitchFamily="18" charset="0"/>
                        <a:ea typeface="Calibri"/>
                        <a:cs typeface="Times New Roman" pitchFamily="18" charset="0"/>
                      </a:endParaRPr>
                    </a:p>
                  </a:txBody>
                  <a:tcPr marL="44450" marR="44450" marT="0" marB="0"/>
                </a:tc>
                <a:tc>
                  <a:txBody>
                    <a:bodyPr/>
                    <a:lstStyle/>
                    <a:p>
                      <a:endParaRPr lang="fr-FR" sz="2400" dirty="0">
                        <a:latin typeface="Times New Roman" pitchFamily="18" charset="0"/>
                        <a:cs typeface="Times New Roman" pitchFamily="18" charset="0"/>
                      </a:endParaRPr>
                    </a:p>
                  </a:txBody>
                  <a:tcPr marL="44450" marR="44450" marT="0" marB="0"/>
                </a:tc>
                <a:tc>
                  <a:txBody>
                    <a:bodyPr/>
                    <a:lstStyle/>
                    <a:p>
                      <a:pPr algn="just">
                        <a:lnSpc>
                          <a:spcPct val="150000"/>
                        </a:lnSpc>
                        <a:spcAft>
                          <a:spcPts val="0"/>
                        </a:spcAft>
                      </a:pPr>
                      <a:r>
                        <a:rPr lang="fr-FR" sz="1600" dirty="0">
                          <a:effectLst/>
                          <a:latin typeface="Times New Roman" pitchFamily="18" charset="0"/>
                          <a:cs typeface="Times New Roman" pitchFamily="18" charset="0"/>
                        </a:rPr>
                        <a:t>31,4%</a:t>
                      </a:r>
                      <a:endParaRPr lang="fr-FR" sz="1400" dirty="0">
                        <a:effectLst/>
                        <a:latin typeface="Times New Roman" pitchFamily="18" charset="0"/>
                        <a:ea typeface="Calibri"/>
                        <a:cs typeface="Times New Roman" pitchFamily="18" charset="0"/>
                      </a:endParaRPr>
                    </a:p>
                  </a:txBody>
                  <a:tcPr marL="44450" marR="44450" marT="0" marB="0"/>
                </a:tc>
              </a:tr>
            </a:tbl>
          </a:graphicData>
        </a:graphic>
      </p:graphicFrame>
    </p:spTree>
    <p:extLst>
      <p:ext uri="{BB962C8B-B14F-4D97-AF65-F5344CB8AC3E}">
        <p14:creationId xmlns:p14="http://schemas.microsoft.com/office/powerpoint/2010/main" xmlns="" val="2133269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marL="82296" indent="0">
              <a:buNone/>
            </a:pPr>
            <a:r>
              <a:rPr lang="fr-FR" dirty="0"/>
              <a:t>Les résultats exposés dans ce tableau renvoient à une autre réalité, globalement dominante, à savoir qu’en dépit des difficultés que présente la langue du manuel, les apprenants des différentes écoles la trouvent accessible. </a:t>
            </a:r>
            <a:endParaRPr lang="fr-FR" dirty="0" smtClean="0"/>
          </a:p>
          <a:p>
            <a:pPr marL="82296" indent="0">
              <a:buNone/>
            </a:pPr>
            <a:r>
              <a:rPr lang="fr-FR" dirty="0" smtClean="0"/>
              <a:t>Il </a:t>
            </a:r>
            <a:r>
              <a:rPr lang="fr-FR" dirty="0"/>
              <a:t>faut admettre que la proportion des sujets considérant cette langue compréhensible est importante. Presque la moitié des apprenants affirment qu’ils seraient en mesure de comprendre le contenu ou la langue de ce manuel. </a:t>
            </a:r>
            <a:endParaRPr lang="fr-FR" dirty="0" smtClean="0"/>
          </a:p>
          <a:p>
            <a:pPr marL="82296" indent="0">
              <a:buNone/>
            </a:pPr>
            <a:r>
              <a:rPr lang="fr-FR" dirty="0" smtClean="0"/>
              <a:t>Il </a:t>
            </a:r>
            <a:r>
              <a:rPr lang="fr-FR" dirty="0"/>
              <a:t>est significatif </a:t>
            </a:r>
            <a:r>
              <a:rPr lang="fr-FR" dirty="0" smtClean="0"/>
              <a:t>également de </a:t>
            </a:r>
            <a:r>
              <a:rPr lang="fr-FR" dirty="0"/>
              <a:t>constater que la zone urbaine est en première position devançant </a:t>
            </a:r>
            <a:r>
              <a:rPr lang="fr-FR" dirty="0" err="1" smtClean="0"/>
              <a:t>Masst</a:t>
            </a:r>
            <a:r>
              <a:rPr lang="fr-FR" dirty="0" smtClean="0"/>
              <a:t> </a:t>
            </a:r>
            <a:r>
              <a:rPr lang="fr-FR" dirty="0"/>
              <a:t>où les apprenants sont en contact permanant avec la langue amazighe. </a:t>
            </a:r>
          </a:p>
          <a:p>
            <a:pPr marL="82296" indent="0">
              <a:buNone/>
            </a:pPr>
            <a:endParaRPr lang="fr-FR" dirty="0"/>
          </a:p>
        </p:txBody>
      </p:sp>
    </p:spTree>
    <p:extLst>
      <p:ext uri="{BB962C8B-B14F-4D97-AF65-F5344CB8AC3E}">
        <p14:creationId xmlns:p14="http://schemas.microsoft.com/office/powerpoint/2010/main" xmlns="" val="3991568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effectLst/>
              </a:rPr>
              <a:t>Les néologismes </a:t>
            </a:r>
            <a:r>
              <a:rPr lang="fr-FR" b="1" dirty="0">
                <a:effectLst/>
              </a:rPr>
              <a:t>dans les écrits des élèves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a:t>Nous traiterons ici </a:t>
            </a:r>
            <a:r>
              <a:rPr lang="fr-FR" dirty="0" smtClean="0"/>
              <a:t>les néologismes tels qu’ils </a:t>
            </a:r>
            <a:r>
              <a:rPr lang="fr-FR" dirty="0"/>
              <a:t>se </a:t>
            </a:r>
            <a:r>
              <a:rPr lang="fr-FR" dirty="0" smtClean="0"/>
              <a:t>profilent </a:t>
            </a:r>
            <a:r>
              <a:rPr lang="fr-FR" dirty="0"/>
              <a:t>dans les écrits des élèves. </a:t>
            </a:r>
            <a:endParaRPr lang="fr-FR" dirty="0" smtClean="0"/>
          </a:p>
          <a:p>
            <a:r>
              <a:rPr lang="fr-FR" dirty="0"/>
              <a:t>Nous entendons par ce vocabulaire l’ensemble des termes aménagés et standardisés par </a:t>
            </a:r>
            <a:r>
              <a:rPr lang="fr-FR" dirty="0" smtClean="0"/>
              <a:t>l’IRCAM, </a:t>
            </a:r>
            <a:r>
              <a:rPr lang="fr-FR" dirty="0"/>
              <a:t>adoptés par le système éducatif </a:t>
            </a:r>
            <a:r>
              <a:rPr lang="fr-FR" dirty="0" smtClean="0"/>
              <a:t>marocain et </a:t>
            </a:r>
            <a:r>
              <a:rPr lang="fr-FR" dirty="0"/>
              <a:t>véhiculés par les manuels scolaires</a:t>
            </a:r>
            <a:r>
              <a:rPr lang="fr-FR" dirty="0" smtClean="0"/>
              <a:t>. </a:t>
            </a:r>
            <a:r>
              <a:rPr lang="fr-FR" dirty="0"/>
              <a:t>C’est un lexique qui figure à la fin de toute unité </a:t>
            </a:r>
            <a:r>
              <a:rPr lang="fr-FR" dirty="0" smtClean="0"/>
              <a:t>didactique.  </a:t>
            </a:r>
            <a:r>
              <a:rPr lang="fr-FR" dirty="0"/>
              <a:t>L’apprenant </a:t>
            </a:r>
            <a:r>
              <a:rPr lang="fr-FR" dirty="0" smtClean="0"/>
              <a:t>le </a:t>
            </a:r>
            <a:r>
              <a:rPr lang="fr-FR" dirty="0"/>
              <a:t>découvre et s’initie à </a:t>
            </a:r>
            <a:r>
              <a:rPr lang="fr-FR" dirty="0" smtClean="0"/>
              <a:t>son </a:t>
            </a:r>
            <a:r>
              <a:rPr lang="fr-FR" dirty="0"/>
              <a:t>usage lors des activités pédagogiques programmées dans les séquences didactiques. Nous donnons ci-après les exemples du vocabulaire normé repérés dans le corpus des élèves : </a:t>
            </a:r>
            <a:endParaRPr lang="fr-FR" dirty="0" smtClean="0"/>
          </a:p>
          <a:p>
            <a:pPr marL="82296" indent="0">
              <a:buNone/>
            </a:pPr>
            <a:endParaRPr lang="fr-FR" dirty="0"/>
          </a:p>
        </p:txBody>
      </p:sp>
    </p:spTree>
    <p:extLst>
      <p:ext uri="{BB962C8B-B14F-4D97-AF65-F5344CB8AC3E}">
        <p14:creationId xmlns:p14="http://schemas.microsoft.com/office/powerpoint/2010/main" xmlns="" val="433488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dirty="0"/>
              <a:t>Après le dépouillement des </a:t>
            </a:r>
            <a:r>
              <a:rPr lang="fr-FR" dirty="0" smtClean="0"/>
              <a:t>productions recueillies</a:t>
            </a:r>
            <a:r>
              <a:rPr lang="fr-FR" dirty="0"/>
              <a:t>, nous nous sommes aperçu que du côté des élèves </a:t>
            </a:r>
            <a:r>
              <a:rPr lang="fr-FR" dirty="0" smtClean="0"/>
              <a:t>de </a:t>
            </a:r>
            <a:r>
              <a:rPr lang="fr-FR" dirty="0" err="1" smtClean="0"/>
              <a:t>Masst</a:t>
            </a:r>
            <a:r>
              <a:rPr lang="fr-FR" dirty="0" smtClean="0"/>
              <a:t>, </a:t>
            </a:r>
            <a:r>
              <a:rPr lang="fr-FR" dirty="0"/>
              <a:t>il y a une faible présence de mots </a:t>
            </a:r>
            <a:r>
              <a:rPr lang="fr-FR" dirty="0" smtClean="0"/>
              <a:t>(6 à 7 </a:t>
            </a:r>
            <a:r>
              <a:rPr lang="fr-FR" dirty="0"/>
              <a:t>mots par copie de </a:t>
            </a:r>
            <a:r>
              <a:rPr lang="fr-FR" dirty="0" smtClean="0"/>
              <a:t>45 énoncés</a:t>
            </a:r>
            <a:r>
              <a:rPr lang="fr-FR" dirty="0"/>
              <a:t>) se rapportant au lexique aménagé et étudié lors des séances de communication (</a:t>
            </a:r>
            <a:r>
              <a:rPr lang="fr-FR" i="1" dirty="0" err="1"/>
              <a:t>Am</a:t>
            </a:r>
            <a:r>
              <a:rPr lang="fr-FR" dirty="0" err="1"/>
              <a:t>s</a:t>
            </a:r>
            <a:r>
              <a:rPr lang="fr-FR" i="1" dirty="0" err="1"/>
              <a:t>awa</a:t>
            </a:r>
            <a:r>
              <a:rPr lang="fr-FR" dirty="0" err="1"/>
              <a:t>d</a:t>
            </a:r>
            <a:r>
              <a:rPr lang="fr-FR" dirty="0"/>
              <a:t>) et de lecture (</a:t>
            </a:r>
            <a:r>
              <a:rPr lang="fr-FR" i="1" dirty="0" err="1"/>
              <a:t>ti</a:t>
            </a:r>
            <a:r>
              <a:rPr lang="fr-FR" dirty="0" err="1"/>
              <a:t>ghri</a:t>
            </a:r>
            <a:r>
              <a:rPr lang="fr-FR" dirty="0"/>
              <a:t>). Le tableau suivant illustre cette différence d’emploi du lexique aménagé entre les élèves des deux régions : </a:t>
            </a:r>
          </a:p>
        </p:txBody>
      </p:sp>
    </p:spTree>
    <p:extLst>
      <p:ext uri="{BB962C8B-B14F-4D97-AF65-F5344CB8AC3E}">
        <p14:creationId xmlns:p14="http://schemas.microsoft.com/office/powerpoint/2010/main" xmlns="" val="2509237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0648"/>
            <a:ext cx="7498080" cy="1143000"/>
          </a:xfrm>
        </p:spPr>
        <p:txBody>
          <a:bodyPr>
            <a:normAutofit fontScale="90000"/>
          </a:bodyPr>
          <a:lstStyle/>
          <a:p>
            <a:r>
              <a:rPr lang="fr-FR" b="1" dirty="0" smtClean="0">
                <a:effectLst/>
              </a:rPr>
              <a:t/>
            </a:r>
            <a:br>
              <a:rPr lang="fr-FR" b="1" dirty="0" smtClean="0">
                <a:effectLst/>
              </a:rPr>
            </a:br>
            <a:r>
              <a:rPr lang="fr-FR" b="1" dirty="0" smtClean="0">
                <a:effectLst/>
              </a:rPr>
              <a:t>Occurrences des néologismes  </a:t>
            </a:r>
            <a:br>
              <a:rPr lang="fr-FR" b="1" dirty="0" smtClean="0">
                <a:effectLst/>
              </a:rPr>
            </a:br>
            <a:r>
              <a:rPr lang="fr-FR" b="1" dirty="0">
                <a:effectLst/>
              </a:rPr>
              <a:t> </a:t>
            </a:r>
            <a:r>
              <a:rPr lang="fr-FR" b="1" dirty="0" smtClean="0">
                <a:effectLst/>
              </a:rPr>
              <a:t>               </a:t>
            </a:r>
            <a:r>
              <a:rPr lang="fr-FR" dirty="0">
                <a:effectLst/>
              </a:rPr>
              <a:t/>
            </a:r>
            <a:br>
              <a:rPr lang="fr-FR" dirty="0">
                <a:effectLst/>
              </a:rPr>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039373602"/>
              </p:ext>
            </p:extLst>
          </p:nvPr>
        </p:nvGraphicFramePr>
        <p:xfrm>
          <a:off x="2555776" y="2276872"/>
          <a:ext cx="3721596" cy="2736304"/>
        </p:xfrm>
        <a:graphic>
          <a:graphicData uri="http://schemas.openxmlformats.org/drawingml/2006/table">
            <a:tbl>
              <a:tblPr firstRow="1" firstCol="1" bandRow="1">
                <a:tableStyleId>{5C22544A-7EE6-4342-B048-85BDC9FD1C3A}</a:tableStyleId>
              </a:tblPr>
              <a:tblGrid>
                <a:gridCol w="1848393"/>
                <a:gridCol w="1873203"/>
              </a:tblGrid>
              <a:tr h="1368152">
                <a:tc>
                  <a:txBody>
                    <a:bodyPr/>
                    <a:lstStyle/>
                    <a:p>
                      <a:pPr algn="ctr">
                        <a:lnSpc>
                          <a:spcPct val="150000"/>
                        </a:lnSpc>
                        <a:spcAft>
                          <a:spcPts val="0"/>
                        </a:spcAft>
                      </a:pPr>
                      <a:r>
                        <a:rPr lang="fr-FR" sz="1300" dirty="0">
                          <a:effectLst/>
                        </a:rPr>
                        <a:t>Echantillons</a:t>
                      </a:r>
                      <a:endParaRPr lang="fr-FR" sz="1100" dirty="0">
                        <a:effectLst/>
                        <a:latin typeface="Calibri"/>
                        <a:ea typeface="Calibri"/>
                        <a:cs typeface="Arial"/>
                      </a:endParaRPr>
                    </a:p>
                  </a:txBody>
                  <a:tcPr marL="68580" marR="68580" marT="0" marB="0" anchor="ctr"/>
                </a:tc>
                <a:tc>
                  <a:txBody>
                    <a:bodyPr/>
                    <a:lstStyle/>
                    <a:p>
                      <a:pPr algn="ctr">
                        <a:lnSpc>
                          <a:spcPct val="150000"/>
                        </a:lnSpc>
                        <a:spcAft>
                          <a:spcPts val="0"/>
                        </a:spcAft>
                      </a:pPr>
                      <a:r>
                        <a:rPr lang="fr-FR" sz="1300" dirty="0">
                          <a:effectLst/>
                        </a:rPr>
                        <a:t>TOTAL </a:t>
                      </a:r>
                      <a:endParaRPr lang="fr-FR" sz="1100" dirty="0">
                        <a:effectLst/>
                        <a:latin typeface="Calibri"/>
                        <a:ea typeface="Calibri"/>
                        <a:cs typeface="Arial"/>
                      </a:endParaRPr>
                    </a:p>
                  </a:txBody>
                  <a:tcPr marL="68580" marR="68580" marT="0" marB="0" anchor="ctr"/>
                </a:tc>
              </a:tr>
              <a:tr h="684076">
                <a:tc>
                  <a:txBody>
                    <a:bodyPr/>
                    <a:lstStyle/>
                    <a:p>
                      <a:pPr algn="ctr">
                        <a:lnSpc>
                          <a:spcPct val="150000"/>
                        </a:lnSpc>
                        <a:spcAft>
                          <a:spcPts val="0"/>
                        </a:spcAft>
                      </a:pPr>
                      <a:r>
                        <a:rPr lang="fr-FR" sz="1300">
                          <a:effectLst/>
                        </a:rPr>
                        <a:t>Bensergao</a:t>
                      </a:r>
                      <a:endParaRPr lang="fr-FR" sz="1100">
                        <a:effectLst/>
                        <a:latin typeface="Calibri"/>
                        <a:ea typeface="Calibri"/>
                        <a:cs typeface="Arial"/>
                      </a:endParaRPr>
                    </a:p>
                  </a:txBody>
                  <a:tcPr marL="68580" marR="68580" marT="0" marB="0" anchor="ctr"/>
                </a:tc>
                <a:tc>
                  <a:txBody>
                    <a:bodyPr/>
                    <a:lstStyle/>
                    <a:p>
                      <a:pPr algn="ctr">
                        <a:lnSpc>
                          <a:spcPct val="150000"/>
                        </a:lnSpc>
                        <a:spcAft>
                          <a:spcPts val="0"/>
                        </a:spcAft>
                      </a:pPr>
                      <a:r>
                        <a:rPr lang="fr-FR" sz="1300" dirty="0">
                          <a:effectLst/>
                        </a:rPr>
                        <a:t>95</a:t>
                      </a:r>
                      <a:endParaRPr lang="fr-FR" sz="1100" dirty="0">
                        <a:effectLst/>
                        <a:latin typeface="Calibri"/>
                        <a:ea typeface="Calibri"/>
                        <a:cs typeface="Arial"/>
                      </a:endParaRPr>
                    </a:p>
                  </a:txBody>
                  <a:tcPr marL="68580" marR="68580" marT="0" marB="0" anchor="ctr"/>
                </a:tc>
              </a:tr>
              <a:tr h="684076">
                <a:tc>
                  <a:txBody>
                    <a:bodyPr/>
                    <a:lstStyle/>
                    <a:p>
                      <a:pPr algn="ctr">
                        <a:lnSpc>
                          <a:spcPct val="150000"/>
                        </a:lnSpc>
                        <a:spcAft>
                          <a:spcPts val="0"/>
                        </a:spcAft>
                      </a:pPr>
                      <a:r>
                        <a:rPr lang="fr-FR" sz="1300" dirty="0" err="1">
                          <a:effectLst/>
                        </a:rPr>
                        <a:t>Agdal</a:t>
                      </a:r>
                      <a:endParaRPr lang="fr-FR" sz="1100" dirty="0">
                        <a:effectLst/>
                        <a:latin typeface="Calibri"/>
                        <a:ea typeface="Calibri"/>
                        <a:cs typeface="Arial"/>
                      </a:endParaRPr>
                    </a:p>
                  </a:txBody>
                  <a:tcPr marL="68580" marR="68580" marT="0" marB="0" anchor="ctr"/>
                </a:tc>
                <a:tc>
                  <a:txBody>
                    <a:bodyPr/>
                    <a:lstStyle/>
                    <a:p>
                      <a:pPr algn="ctr">
                        <a:lnSpc>
                          <a:spcPct val="150000"/>
                        </a:lnSpc>
                        <a:spcAft>
                          <a:spcPts val="0"/>
                        </a:spcAft>
                      </a:pPr>
                      <a:r>
                        <a:rPr lang="fr-FR" sz="1300" dirty="0">
                          <a:effectLst/>
                        </a:rPr>
                        <a:t>68</a:t>
                      </a:r>
                      <a:endParaRPr lang="fr-FR"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xmlns="" val="36418541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Apparemment, </a:t>
            </a:r>
            <a:r>
              <a:rPr lang="fr-FR" dirty="0" smtClean="0"/>
              <a:t>les apprenants de l’amazighe en zone rurale </a:t>
            </a:r>
            <a:r>
              <a:rPr lang="fr-FR" dirty="0" err="1"/>
              <a:t>M</a:t>
            </a:r>
            <a:r>
              <a:rPr lang="fr-FR" dirty="0" err="1" smtClean="0"/>
              <a:t>asst</a:t>
            </a:r>
            <a:r>
              <a:rPr lang="fr-FR" dirty="0" smtClean="0"/>
              <a:t> </a:t>
            </a:r>
            <a:r>
              <a:rPr lang="fr-FR" dirty="0"/>
              <a:t>seraient plus attachés à la variante individuelle et sociale qu’ils parlent. La pression et l’impact de la variante </a:t>
            </a:r>
            <a:r>
              <a:rPr lang="fr-FR" dirty="0" err="1"/>
              <a:t>géolectale</a:t>
            </a:r>
            <a:r>
              <a:rPr lang="fr-FR" dirty="0"/>
              <a:t> serait plus sensible dans leurs productions écrites, d’où la difficulté qu’ils éprouvent à se détacher de la pratique quotidienne de leur parler. Pour eux, l’écrit ne serait qu’une transposition de l’oral. Leur souci est centré plus sur le message que sur la forme ou la nature de la langue. </a:t>
            </a:r>
          </a:p>
        </p:txBody>
      </p:sp>
    </p:spTree>
    <p:extLst>
      <p:ext uri="{BB962C8B-B14F-4D97-AF65-F5344CB8AC3E}">
        <p14:creationId xmlns:p14="http://schemas.microsoft.com/office/powerpoint/2010/main" xmlns="" val="37778407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fr-FR" dirty="0"/>
              <a:t>L</a:t>
            </a:r>
            <a:r>
              <a:rPr lang="fr-FR" dirty="0" smtClean="0"/>
              <a:t>es </a:t>
            </a:r>
            <a:r>
              <a:rPr lang="fr-FR" dirty="0"/>
              <a:t>élèves </a:t>
            </a:r>
            <a:r>
              <a:rPr lang="fr-FR" dirty="0" err="1"/>
              <a:t>amazighophones</a:t>
            </a:r>
            <a:r>
              <a:rPr lang="fr-FR" dirty="0"/>
              <a:t> manifestent un effort considérable dans la maîtrise de l’amazighe normé. Cependant, en pratiquant plus d’interférences lexicales, ils auraient tendance à ne pas opérer une grande différence entre l’amazighe scolaire, langue institutionnelle, et sa variante des situations non formelles, croyant peut-être à un continuum </a:t>
            </a:r>
            <a:r>
              <a:rPr lang="fr-FR" dirty="0" smtClean="0"/>
              <a:t>linguistique. </a:t>
            </a:r>
          </a:p>
          <a:p>
            <a:r>
              <a:rPr lang="fr-FR" dirty="0" smtClean="0"/>
              <a:t>Par </a:t>
            </a:r>
            <a:r>
              <a:rPr lang="fr-FR" dirty="0"/>
              <a:t>ailleurs, le manque de langue épurée au niveau lexical serait aussi le signe d’une certaine résistance de la variante quotidienne de l’amazighe, du géolecte, bref de la forme diglossique basse de l’amazighe, face à sa forme haute, à la langue normée et aménagée. En tout cas, il y a là une situation de coexistence dynamique entre deux formes linguistiques de la même langue, soutenues chacune par la force sociale ou institutionnelle.</a:t>
            </a:r>
          </a:p>
          <a:p>
            <a:endParaRPr lang="fr-FR" dirty="0"/>
          </a:p>
        </p:txBody>
      </p:sp>
    </p:spTree>
    <p:extLst>
      <p:ext uri="{BB962C8B-B14F-4D97-AF65-F5344CB8AC3E}">
        <p14:creationId xmlns:p14="http://schemas.microsoft.com/office/powerpoint/2010/main" xmlns="" val="510942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a:t>Ce qui précède sous-entend que l’objectif assigné à l’enseignement scolaire de la langue amazighe, celui de </a:t>
            </a:r>
            <a:r>
              <a:rPr lang="fr-FR" dirty="0" smtClean="0"/>
              <a:t>la diffusion et l’implantation d’une </a:t>
            </a:r>
            <a:r>
              <a:rPr lang="fr-FR" dirty="0"/>
              <a:t>langue </a:t>
            </a:r>
            <a:r>
              <a:rPr lang="fr-FR" dirty="0" smtClean="0"/>
              <a:t>normée, </a:t>
            </a:r>
            <a:r>
              <a:rPr lang="fr-FR" dirty="0"/>
              <a:t>n’est pas encore suffisamment atteint. Les élèves se confineraient encore dans l’oralité surtout dans les zones où l’amazighe est parlé comme langue maternelle. Bref, </a:t>
            </a:r>
            <a:r>
              <a:rPr lang="fr-FR" dirty="0" smtClean="0"/>
              <a:t>ils écrivent </a:t>
            </a:r>
            <a:r>
              <a:rPr lang="fr-FR" dirty="0"/>
              <a:t>comme ils parlent dans leur quotidien. Ils seraient peut-être en train de « créer » une autre langue (</a:t>
            </a:r>
            <a:r>
              <a:rPr lang="fr-FR" dirty="0" smtClean="0"/>
              <a:t>peut-on même </a:t>
            </a:r>
            <a:r>
              <a:rPr lang="fr-FR" dirty="0"/>
              <a:t>parler d’inter-langue ?) </a:t>
            </a:r>
          </a:p>
        </p:txBody>
      </p:sp>
    </p:spTree>
    <p:extLst>
      <p:ext uri="{BB962C8B-B14F-4D97-AF65-F5344CB8AC3E}">
        <p14:creationId xmlns:p14="http://schemas.microsoft.com/office/powerpoint/2010/main" xmlns="" val="2089253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Toutefois, il faut souligner ici que l’appropriation </a:t>
            </a:r>
            <a:r>
              <a:rPr lang="fr-FR" dirty="0" smtClean="0"/>
              <a:t>des néologismes par </a:t>
            </a:r>
            <a:r>
              <a:rPr lang="fr-FR" dirty="0"/>
              <a:t>les citadins est encourageant. En effet, majoritairement arabophones ou vivant dans des situations de plurilinguisme, ils </a:t>
            </a:r>
            <a:r>
              <a:rPr lang="fr-FR" dirty="0" smtClean="0"/>
              <a:t>apprennent l’amazighe au </a:t>
            </a:r>
            <a:r>
              <a:rPr lang="fr-FR" dirty="0"/>
              <a:t>même titre qu’une langue étrangère, ce qui favoriserait ainsi chez ces apprenants l’acquisition d’une langue plus au moins « correcte » ou normée. </a:t>
            </a:r>
            <a:r>
              <a:rPr lang="fr-FR" dirty="0" smtClean="0"/>
              <a:t>( 10 à 14 mots par copie de 45 énoncés)</a:t>
            </a:r>
            <a:endParaRPr lang="fr-FR" dirty="0"/>
          </a:p>
        </p:txBody>
      </p:sp>
    </p:spTree>
    <p:extLst>
      <p:ext uri="{BB962C8B-B14F-4D97-AF65-F5344CB8AC3E}">
        <p14:creationId xmlns:p14="http://schemas.microsoft.com/office/powerpoint/2010/main" xmlns="" val="99055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de la recherche</a:t>
            </a:r>
            <a:endParaRPr lang="fr-FR" dirty="0"/>
          </a:p>
        </p:txBody>
      </p:sp>
      <p:sp>
        <p:nvSpPr>
          <p:cNvPr id="3" name="Espace réservé du contenu 2"/>
          <p:cNvSpPr>
            <a:spLocks noGrp="1"/>
          </p:cNvSpPr>
          <p:nvPr>
            <p:ph idx="1"/>
          </p:nvPr>
        </p:nvSpPr>
        <p:spPr/>
        <p:txBody>
          <a:bodyPr>
            <a:normAutofit/>
          </a:bodyPr>
          <a:lstStyle/>
          <a:p>
            <a:r>
              <a:rPr lang="fr-FR" dirty="0" smtClean="0"/>
              <a:t>A partir de 2003, au </a:t>
            </a:r>
            <a:r>
              <a:rPr lang="fr-FR" dirty="0"/>
              <a:t>M</a:t>
            </a:r>
            <a:r>
              <a:rPr lang="fr-FR" dirty="0" smtClean="0"/>
              <a:t>aroc, l’enseignement de l’amazighe couvre tous les niveaux du primaire </a:t>
            </a:r>
          </a:p>
          <a:p>
            <a:r>
              <a:rPr lang="fr-FR" dirty="0" smtClean="0"/>
              <a:t>Les études </a:t>
            </a:r>
            <a:r>
              <a:rPr lang="fr-FR" dirty="0"/>
              <a:t>amazighes </a:t>
            </a:r>
            <a:r>
              <a:rPr lang="fr-FR" dirty="0" smtClean="0"/>
              <a:t>ont fait leur entrée à l’université</a:t>
            </a:r>
          </a:p>
          <a:p>
            <a:r>
              <a:rPr lang="fr-FR" dirty="0" smtClean="0"/>
              <a:t>Les supports pédagogiques sont consciemment élaborés par les équipes pédagogiques et de linguistes de l’IRCAM</a:t>
            </a:r>
            <a:endParaRPr lang="fr-FR" dirty="0"/>
          </a:p>
        </p:txBody>
      </p:sp>
    </p:spTree>
    <p:extLst>
      <p:ext uri="{BB962C8B-B14F-4D97-AF65-F5344CB8AC3E}">
        <p14:creationId xmlns:p14="http://schemas.microsoft.com/office/powerpoint/2010/main" xmlns="" val="3216919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Ces faits convergent vers l’idée selon laquelle les élèves arabophones déploient plus d’efforts dans l’expression « correcte » en amazighe</a:t>
            </a:r>
            <a:r>
              <a:rPr lang="fr-FR" dirty="0" smtClean="0"/>
              <a:t>, </a:t>
            </a:r>
            <a:r>
              <a:rPr lang="fr-FR" dirty="0"/>
              <a:t>dans sa composante lexicale. Ils manifesteraient ainsi plus d’autocontrôle, plus d’autocensure lexicale en essayant le maximum possible d’écrire dans une langue amazighe épurée. </a:t>
            </a:r>
            <a:r>
              <a:rPr lang="fr-FR" dirty="0" smtClean="0"/>
              <a:t>De </a:t>
            </a:r>
            <a:r>
              <a:rPr lang="fr-FR" dirty="0"/>
              <a:t>ce </a:t>
            </a:r>
            <a:r>
              <a:rPr lang="fr-FR" dirty="0" smtClean="0"/>
              <a:t>fait, </a:t>
            </a:r>
            <a:r>
              <a:rPr lang="fr-FR" dirty="0"/>
              <a:t>Ils révèlent </a:t>
            </a:r>
            <a:r>
              <a:rPr lang="fr-FR" dirty="0" smtClean="0"/>
              <a:t>une </a:t>
            </a:r>
            <a:r>
              <a:rPr lang="fr-FR" dirty="0"/>
              <a:t>certaine conscience que la langue amazighe à apprendre est bel et bien celle véhiculée, implantée et acquise à/et par l’école. </a:t>
            </a:r>
          </a:p>
          <a:p>
            <a:endParaRPr lang="fr-FR" dirty="0"/>
          </a:p>
        </p:txBody>
      </p:sp>
    </p:spTree>
    <p:extLst>
      <p:ext uri="{BB962C8B-B14F-4D97-AF65-F5344CB8AC3E}">
        <p14:creationId xmlns:p14="http://schemas.microsoft.com/office/powerpoint/2010/main" xmlns="" val="3058299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l’analyse du questionnaire destiné aux apprenants </a:t>
            </a:r>
            <a:r>
              <a:rPr lang="fr-FR" dirty="0" smtClean="0"/>
              <a:t>laisse voir que </a:t>
            </a:r>
            <a:r>
              <a:rPr lang="fr-FR" dirty="0"/>
              <a:t>les </a:t>
            </a:r>
            <a:r>
              <a:rPr lang="fr-FR" dirty="0" smtClean="0"/>
              <a:t>élèves </a:t>
            </a:r>
            <a:r>
              <a:rPr lang="fr-FR" dirty="0"/>
              <a:t>issus des milieux urbains </a:t>
            </a:r>
            <a:r>
              <a:rPr lang="fr-FR" dirty="0" smtClean="0"/>
              <a:t>ont </a:t>
            </a:r>
            <a:r>
              <a:rPr lang="fr-FR" dirty="0"/>
              <a:t>une attitude positive quant à l’utilité de l’apprentissage de l’amazighe qui serait justifié par l’ancrage de leur ville dans un mouvement culturel qui tend à valoriser cette langue par diverses stratégies et activités surtout médiatiques </a:t>
            </a:r>
            <a:r>
              <a:rPr lang="fr-FR" dirty="0" smtClean="0"/>
              <a:t>En </a:t>
            </a:r>
            <a:r>
              <a:rPr lang="fr-FR" dirty="0"/>
              <a:t>plus de cela, ils apprennent l’amazighe en tant que langue seconde, au même niveau que l’arabe et le français. Nous avons toujours soutenu qu’il faut considérer les arabophones comme les futurs porteurs de l’amazighe car ils finiront par l’apprendre dans des situations formelles et par conséquent le sauvegarder.</a:t>
            </a:r>
          </a:p>
          <a:p>
            <a:pPr marL="82296" indent="0">
              <a:buNone/>
            </a:pPr>
            <a:endParaRPr lang="fr-FR" dirty="0"/>
          </a:p>
        </p:txBody>
      </p:sp>
    </p:spTree>
    <p:extLst>
      <p:ext uri="{BB962C8B-B14F-4D97-AF65-F5344CB8AC3E}">
        <p14:creationId xmlns:p14="http://schemas.microsoft.com/office/powerpoint/2010/main" xmlns="" val="4839414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a:t>Il faudrait cependant noter la différence que les arabophones utilisent l’amazighe comme langue seconde à part entière, sans distinction dialectale. Ils démontrent une conscience de l’existence d’une langue différenciée de l’arabe, d’où le peu d’emprunts et le taux d’occurrences du vocabulaire normé dans leurs copies. A l’opposé, les </a:t>
            </a:r>
            <a:r>
              <a:rPr lang="fr-FR" dirty="0" err="1"/>
              <a:t>amazighophones</a:t>
            </a:r>
            <a:r>
              <a:rPr lang="fr-FR" dirty="0"/>
              <a:t> se trouvent confrontés au choix entre deux ‘‘codes linguistiques’’ qui sont en concurrence : l’amazighe scolaire aménagé et leur propre géolecte (ici </a:t>
            </a:r>
            <a:r>
              <a:rPr lang="fr-FR" smtClean="0"/>
              <a:t>tachlhit</a:t>
            </a:r>
            <a:r>
              <a:rPr lang="fr-FR" dirty="0"/>
              <a:t>). Ce qui aboutit à une situation diglossique au niveau du système éducatif.</a:t>
            </a:r>
          </a:p>
          <a:p>
            <a:endParaRPr lang="fr-FR" dirty="0"/>
          </a:p>
        </p:txBody>
      </p:sp>
    </p:spTree>
    <p:extLst>
      <p:ext uri="{BB962C8B-B14F-4D97-AF65-F5344CB8AC3E}">
        <p14:creationId xmlns:p14="http://schemas.microsoft.com/office/powerpoint/2010/main" xmlns="" val="1293007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a:t>Au terme de cette étude </a:t>
            </a:r>
            <a:r>
              <a:rPr lang="fr-FR" dirty="0" smtClean="0"/>
              <a:t>statistique, nous </a:t>
            </a:r>
            <a:r>
              <a:rPr lang="fr-FR" dirty="0"/>
              <a:t>pouvons conclure que les </a:t>
            </a:r>
            <a:r>
              <a:rPr lang="fr-FR" dirty="0" err="1"/>
              <a:t>amazighophones</a:t>
            </a:r>
            <a:r>
              <a:rPr lang="fr-FR" dirty="0"/>
              <a:t> recourent à </a:t>
            </a:r>
            <a:r>
              <a:rPr lang="fr-FR" dirty="0" smtClean="0"/>
              <a:t>l’emprunt (</a:t>
            </a:r>
            <a:r>
              <a:rPr lang="fr-FR" dirty="0" err="1" smtClean="0"/>
              <a:t>ar</a:t>
            </a:r>
            <a:r>
              <a:rPr lang="fr-FR" dirty="0" smtClean="0"/>
              <a:t> et </a:t>
            </a:r>
            <a:r>
              <a:rPr lang="fr-FR" dirty="0" err="1" smtClean="0"/>
              <a:t>fr</a:t>
            </a:r>
            <a:r>
              <a:rPr lang="fr-FR" dirty="0" smtClean="0"/>
              <a:t>) pour combler leur manque en termes normés </a:t>
            </a:r>
            <a:r>
              <a:rPr lang="fr-FR" dirty="0"/>
              <a:t>dans leurs écrits beaucoup plus que leurs camarades arabophones. </a:t>
            </a:r>
          </a:p>
          <a:p>
            <a:endParaRPr lang="fr-FR" dirty="0"/>
          </a:p>
        </p:txBody>
      </p:sp>
    </p:spTree>
    <p:extLst>
      <p:ext uri="{BB962C8B-B14F-4D97-AF65-F5344CB8AC3E}">
        <p14:creationId xmlns:p14="http://schemas.microsoft.com/office/powerpoint/2010/main" xmlns="" val="3339000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normAutofit fontScale="85000" lnSpcReduction="20000"/>
          </a:bodyPr>
          <a:lstStyle/>
          <a:p>
            <a:pPr marL="82296" indent="0">
              <a:buNone/>
            </a:pPr>
            <a:r>
              <a:rPr lang="fr-FR" dirty="0"/>
              <a:t>Grosso modo, c'est dans la zone urbaine que les élèves présentent le </a:t>
            </a:r>
            <a:r>
              <a:rPr lang="fr-FR" dirty="0" smtClean="0"/>
              <a:t>plus de néologismes </a:t>
            </a:r>
            <a:r>
              <a:rPr lang="fr-FR" dirty="0"/>
              <a:t>et sont moins tentés par l’usage de termes étrangers que leurs collègues </a:t>
            </a:r>
            <a:r>
              <a:rPr lang="fr-FR" dirty="0" err="1"/>
              <a:t>amazighophones</a:t>
            </a:r>
            <a:r>
              <a:rPr lang="fr-FR" dirty="0"/>
              <a:t> qui puisent beaucoup plus dans l’arabe que du français. Ce fait illustre parfaitement le poids et les effets de la coexistence et des interactions des langues sur les compétences scripturales des élèves. Ceci laisserait comprendre que la norme scolaire de l’amazighe se porterait bien dans les zones urbaines, du moins celles du sud, et pourrait facilement s’y imposer car les représentations de ces élèves commencent à mûrir dans un climat qui soutient l’identité plurielle, culturelle et linguistique. </a:t>
            </a:r>
          </a:p>
          <a:p>
            <a:endParaRPr lang="fr-FR" dirty="0"/>
          </a:p>
        </p:txBody>
      </p:sp>
    </p:spTree>
    <p:extLst>
      <p:ext uri="{BB962C8B-B14F-4D97-AF65-F5344CB8AC3E}">
        <p14:creationId xmlns:p14="http://schemas.microsoft.com/office/powerpoint/2010/main" xmlns="" val="22330646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t>le contexte sociopolitique actuel dans les pays du Maghreb en fait une action tout à fait réalisable. les conditions sont remplies : existence d’institutions dédiées à cela (</a:t>
            </a:r>
            <a:r>
              <a:rPr lang="fr-FR" dirty="0" err="1"/>
              <a:t>Ircam</a:t>
            </a:r>
            <a:r>
              <a:rPr lang="fr-FR" dirty="0"/>
              <a:t> avec son Centre de </a:t>
            </a:r>
            <a:r>
              <a:rPr lang="fr-FR" dirty="0" smtClean="0"/>
              <a:t>l’Aménagement </a:t>
            </a:r>
            <a:r>
              <a:rPr lang="fr-FR" dirty="0"/>
              <a:t>Linguistique, </a:t>
            </a:r>
            <a:r>
              <a:rPr lang="fr-FR" dirty="0" smtClean="0"/>
              <a:t>Laboratoire </a:t>
            </a:r>
            <a:r>
              <a:rPr lang="fr-FR" dirty="0"/>
              <a:t>de </a:t>
            </a:r>
            <a:r>
              <a:rPr lang="fr-FR" dirty="0" smtClean="0"/>
              <a:t>l’Aménagement </a:t>
            </a:r>
            <a:r>
              <a:rPr lang="fr-FR" dirty="0"/>
              <a:t>L</a:t>
            </a:r>
            <a:r>
              <a:rPr lang="fr-FR" dirty="0" smtClean="0"/>
              <a:t>inguistique </a:t>
            </a:r>
            <a:r>
              <a:rPr lang="fr-FR" dirty="0"/>
              <a:t>et de </a:t>
            </a:r>
            <a:r>
              <a:rPr lang="fr-FR" dirty="0" smtClean="0"/>
              <a:t>l’Enseignement </a:t>
            </a:r>
            <a:r>
              <a:rPr lang="fr-FR" dirty="0"/>
              <a:t>de l’Université Mouloud Mammeri à </a:t>
            </a:r>
            <a:r>
              <a:rPr lang="fr-FR" dirty="0" err="1"/>
              <a:t>Tizi</a:t>
            </a:r>
            <a:r>
              <a:rPr lang="fr-FR" dirty="0"/>
              <a:t> </a:t>
            </a:r>
            <a:r>
              <a:rPr lang="fr-FR" dirty="0" err="1"/>
              <a:t>Ouzou</a:t>
            </a:r>
            <a:r>
              <a:rPr lang="fr-FR" dirty="0"/>
              <a:t>, Université de </a:t>
            </a:r>
            <a:r>
              <a:rPr lang="fr-FR" dirty="0" err="1"/>
              <a:t>Béjaïa</a:t>
            </a:r>
            <a:r>
              <a:rPr lang="fr-FR" dirty="0"/>
              <a:t> entre autres).</a:t>
            </a:r>
          </a:p>
          <a:p>
            <a:endParaRPr lang="fr-FR" dirty="0"/>
          </a:p>
        </p:txBody>
      </p:sp>
    </p:spTree>
    <p:extLst>
      <p:ext uri="{BB962C8B-B14F-4D97-AF65-F5344CB8AC3E}">
        <p14:creationId xmlns:p14="http://schemas.microsoft.com/office/powerpoint/2010/main" xmlns="" val="37466153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a:t>Le volet de la diffusion des néologismes en vue de leur implantation est d’une importance capitale pour la réussite de l’entreprise</a:t>
            </a:r>
          </a:p>
          <a:p>
            <a:pPr marL="82296" indent="0">
              <a:buNone/>
            </a:pPr>
            <a:endParaRPr lang="fr-FR"/>
          </a:p>
        </p:txBody>
      </p:sp>
    </p:spTree>
    <p:extLst>
      <p:ext uri="{BB962C8B-B14F-4D97-AF65-F5344CB8AC3E}">
        <p14:creationId xmlns:p14="http://schemas.microsoft.com/office/powerpoint/2010/main" xmlns="" val="169925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smtClean="0"/>
              <a:t>Donc le besoin de néologismes est immédiat et pressent  pour intégrer le «</a:t>
            </a:r>
            <a:r>
              <a:rPr lang="fr-FR" dirty="0"/>
              <a:t> </a:t>
            </a:r>
            <a:r>
              <a:rPr lang="fr-FR" i="1" dirty="0"/>
              <a:t>monde moderne, des sciences et des techniques</a:t>
            </a:r>
            <a:r>
              <a:rPr lang="fr-FR" dirty="0"/>
              <a:t> » </a:t>
            </a:r>
            <a:r>
              <a:rPr lang="fr-FR" dirty="0" err="1" smtClean="0"/>
              <a:t>S.Chaker</a:t>
            </a:r>
            <a:r>
              <a:rPr lang="fr-FR" dirty="0" smtClean="0"/>
              <a:t> (2009) et combler le déficit attesté en particulier dans le domaine du lexique et terminologie. </a:t>
            </a:r>
          </a:p>
          <a:p>
            <a:r>
              <a:rPr lang="fr-FR" dirty="0" smtClean="0"/>
              <a:t>Dans le domaine de l’enseignement, il est question de créer une langue amazighe par le moyen de vocabulaire amazighe: plus de recours à d’autres langues pour enseigner l’amazighe, d’où l’aménagement de cette langue sans tradition scolaire.</a:t>
            </a:r>
          </a:p>
          <a:p>
            <a:endParaRPr lang="fr-FR" dirty="0"/>
          </a:p>
          <a:p>
            <a:endParaRPr lang="fr-FR" dirty="0"/>
          </a:p>
        </p:txBody>
      </p:sp>
    </p:spTree>
    <p:extLst>
      <p:ext uri="{BB962C8B-B14F-4D97-AF65-F5344CB8AC3E}">
        <p14:creationId xmlns:p14="http://schemas.microsoft.com/office/powerpoint/2010/main" xmlns="" val="128340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Néologie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Rey (1988) a établi un certain nombre de critères qui permettent de qualifier une unité lexicale de néologique:</a:t>
            </a:r>
          </a:p>
          <a:p>
            <a:pPr marL="82296" indent="0">
              <a:buNone/>
            </a:pPr>
            <a:r>
              <a:rPr lang="fr-FR" dirty="0"/>
              <a:t>-</a:t>
            </a:r>
            <a:r>
              <a:rPr lang="fr-FR" dirty="0" smtClean="0"/>
              <a:t> Si elle est apparue dans une diachronie récente</a:t>
            </a:r>
          </a:p>
          <a:p>
            <a:pPr marL="82296" indent="0">
              <a:buNone/>
            </a:pPr>
            <a:r>
              <a:rPr lang="fr-FR" dirty="0" smtClean="0"/>
              <a:t>- Si elle ne figure pas dans un dictionnaire</a:t>
            </a:r>
          </a:p>
          <a:p>
            <a:pPr marL="82296" indent="0">
              <a:buNone/>
            </a:pPr>
            <a:r>
              <a:rPr lang="fr-FR" dirty="0" smtClean="0"/>
              <a:t>- Si elle représente des signes d’instabilité formelle (morpho, </a:t>
            </a:r>
            <a:r>
              <a:rPr lang="fr-FR" dirty="0" err="1" smtClean="0"/>
              <a:t>phonét</a:t>
            </a:r>
            <a:r>
              <a:rPr lang="fr-FR" dirty="0" smtClean="0"/>
              <a:t>, </a:t>
            </a:r>
            <a:r>
              <a:rPr lang="fr-FR" dirty="0" err="1" smtClean="0"/>
              <a:t>graphi</a:t>
            </a:r>
            <a:r>
              <a:rPr lang="fr-FR" dirty="0" smtClean="0"/>
              <a:t>)</a:t>
            </a:r>
          </a:p>
          <a:p>
            <a:pPr marL="82296" indent="0">
              <a:buNone/>
            </a:pPr>
            <a:r>
              <a:rPr lang="fr-FR" dirty="0" smtClean="0"/>
              <a:t>- Si les usagers la perçoivent comme une unité lexicale nouvelle (psycho)</a:t>
            </a:r>
          </a:p>
          <a:p>
            <a:pPr>
              <a:buFontTx/>
              <a:buChar char="-"/>
            </a:pPr>
            <a:endParaRPr lang="fr-FR" dirty="0" smtClean="0"/>
          </a:p>
          <a:p>
            <a:pPr>
              <a:buFontTx/>
              <a:buChar char="-"/>
            </a:pPr>
            <a:endParaRPr lang="fr-FR" dirty="0" smtClean="0"/>
          </a:p>
          <a:p>
            <a:pPr>
              <a:buFontTx/>
              <a:buChar char="-"/>
            </a:pPr>
            <a:endParaRPr lang="fr-FR" dirty="0"/>
          </a:p>
        </p:txBody>
      </p:sp>
    </p:spTree>
    <p:extLst>
      <p:ext uri="{BB962C8B-B14F-4D97-AF65-F5344CB8AC3E}">
        <p14:creationId xmlns:p14="http://schemas.microsoft.com/office/powerpoint/2010/main" xmlns="" val="1386602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 Dictionnaire de linguistique de </a:t>
            </a:r>
            <a:r>
              <a:rPr lang="fr-FR" dirty="0" err="1"/>
              <a:t>Mounin</a:t>
            </a:r>
            <a:r>
              <a:rPr lang="fr-FR" dirty="0"/>
              <a:t>, empruntée à </a:t>
            </a:r>
            <a:r>
              <a:rPr lang="fr-FR" dirty="0" err="1"/>
              <a:t>Riffaterre</a:t>
            </a:r>
            <a:r>
              <a:rPr lang="fr-FR" dirty="0"/>
              <a:t> (1974 : 229-230) : « par néologisme, je comprends le mot nouveau, le sens nouveau d’un vocable déjà existant, mais aussi l’emprunt […] ; j’y joins aussi les mots qui après avoir existé sont morts et paraissent neufs quand ils renaissent de l’oubli […]. L’emploi du néologisme se dit néologie ».</a:t>
            </a:r>
          </a:p>
        </p:txBody>
      </p:sp>
    </p:spTree>
    <p:extLst>
      <p:ext uri="{BB962C8B-B14F-4D97-AF65-F5344CB8AC3E}">
        <p14:creationId xmlns:p14="http://schemas.microsoft.com/office/powerpoint/2010/main" xmlns="" val="2502535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Types de néologismes</a:t>
            </a:r>
            <a:endParaRPr lang="fr-FR" dirty="0"/>
          </a:p>
        </p:txBody>
      </p:sp>
      <p:sp>
        <p:nvSpPr>
          <p:cNvPr id="3" name="Espace réservé du contenu 2"/>
          <p:cNvSpPr>
            <a:spLocks noGrp="1"/>
          </p:cNvSpPr>
          <p:nvPr>
            <p:ph idx="1"/>
          </p:nvPr>
        </p:nvSpPr>
        <p:spPr/>
        <p:txBody>
          <a:bodyPr/>
          <a:lstStyle/>
          <a:p>
            <a:pPr marL="82296" indent="0">
              <a:buNone/>
            </a:pPr>
            <a:r>
              <a:rPr lang="fr-FR" dirty="0" smtClean="0"/>
              <a:t>Selon Cabré (1998), il existe 4 types de:</a:t>
            </a:r>
          </a:p>
          <a:p>
            <a:pPr marL="82296" indent="0">
              <a:buNone/>
            </a:pPr>
            <a:r>
              <a:rPr lang="fr-FR" dirty="0" smtClean="0"/>
              <a:t>-néologismes obtenus par la dérivation, composition, troncation ou réduction </a:t>
            </a:r>
          </a:p>
          <a:p>
            <a:pPr marL="82296" indent="0">
              <a:buNone/>
            </a:pPr>
            <a:r>
              <a:rPr lang="fr-FR" dirty="0" smtClean="0"/>
              <a:t>-néologismes de sens ou sémantiques: obtenu par extension ou restriction du signifié</a:t>
            </a:r>
          </a:p>
          <a:p>
            <a:pPr marL="82296" indent="0">
              <a:buNone/>
            </a:pPr>
            <a:r>
              <a:rPr lang="fr-FR" dirty="0" smtClean="0"/>
              <a:t>-néologismes de fonction: changement de la catégorie grammaticale</a:t>
            </a:r>
          </a:p>
          <a:p>
            <a:pPr marL="82296" indent="0">
              <a:buNone/>
            </a:pPr>
            <a:r>
              <a:rPr lang="fr-FR" dirty="0" smtClean="0"/>
              <a:t>-néologismes d’emprunts et de calques</a:t>
            </a:r>
            <a:endParaRPr lang="fr-FR" dirty="0"/>
          </a:p>
        </p:txBody>
      </p:sp>
    </p:spTree>
    <p:extLst>
      <p:ext uri="{BB962C8B-B14F-4D97-AF65-F5344CB8AC3E}">
        <p14:creationId xmlns:p14="http://schemas.microsoft.com/office/powerpoint/2010/main" xmlns="" val="629345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a:t>Le classement le plus fréquemment proposé est la répartition en néologie formelle, néologie sémantique et </a:t>
            </a:r>
            <a:r>
              <a:rPr lang="fr-FR" dirty="0" smtClean="0"/>
              <a:t>emprunt</a:t>
            </a:r>
          </a:p>
          <a:p>
            <a:r>
              <a:rPr lang="fr-FR" b="1" dirty="0" smtClean="0"/>
              <a:t>Le </a:t>
            </a:r>
            <a:r>
              <a:rPr lang="fr-FR" b="1" dirty="0"/>
              <a:t>néologisme morphologique </a:t>
            </a:r>
            <a:r>
              <a:rPr lang="fr-FR" dirty="0"/>
              <a:t>est un mot nouvellement créé, soit par dérivation ou par composition, ou par la combinaison des deux procédés de création lexicale. Nous donnerons comme exemple: </a:t>
            </a:r>
            <a:r>
              <a:rPr lang="fr-FR" dirty="0" err="1"/>
              <a:t>tasdlist</a:t>
            </a:r>
            <a:r>
              <a:rPr lang="fr-FR" dirty="0"/>
              <a:t> (bibliothèque), </a:t>
            </a:r>
            <a:r>
              <a:rPr lang="fr-FR" dirty="0" err="1"/>
              <a:t>tamsmunt</a:t>
            </a:r>
            <a:r>
              <a:rPr lang="fr-FR" dirty="0"/>
              <a:t> (association), </a:t>
            </a:r>
            <a:r>
              <a:rPr lang="fr-FR" dirty="0" err="1"/>
              <a:t>tasnilst</a:t>
            </a:r>
            <a:r>
              <a:rPr lang="fr-FR" dirty="0"/>
              <a:t> (linguistique), </a:t>
            </a:r>
            <a:r>
              <a:rPr lang="fr-FR" dirty="0" err="1"/>
              <a:t>taskla</a:t>
            </a:r>
            <a:r>
              <a:rPr lang="fr-FR" dirty="0"/>
              <a:t> (littérature), </a:t>
            </a:r>
            <a:r>
              <a:rPr lang="fr-FR" dirty="0" err="1"/>
              <a:t>adlsan</a:t>
            </a:r>
            <a:r>
              <a:rPr lang="fr-FR" dirty="0"/>
              <a:t> (culturel), </a:t>
            </a:r>
            <a:r>
              <a:rPr lang="fr-FR" dirty="0" err="1"/>
              <a:t>asklan</a:t>
            </a:r>
            <a:r>
              <a:rPr lang="fr-FR" dirty="0"/>
              <a:t> (littéraire), </a:t>
            </a:r>
            <a:r>
              <a:rPr lang="fr-FR" dirty="0" err="1"/>
              <a:t>anmlan</a:t>
            </a:r>
            <a:r>
              <a:rPr lang="fr-FR" dirty="0"/>
              <a:t> (scolaire), </a:t>
            </a:r>
            <a:r>
              <a:rPr lang="fr-FR" dirty="0" err="1"/>
              <a:t>tamssktit</a:t>
            </a:r>
            <a:r>
              <a:rPr lang="fr-FR" dirty="0"/>
              <a:t> (agenda), </a:t>
            </a:r>
            <a:r>
              <a:rPr lang="fr-FR" dirty="0" err="1"/>
              <a:t>tasmmalt</a:t>
            </a:r>
            <a:r>
              <a:rPr lang="fr-FR" dirty="0"/>
              <a:t> (affiche), </a:t>
            </a:r>
            <a:r>
              <a:rPr lang="fr-FR" dirty="0" err="1"/>
              <a:t>arusmid</a:t>
            </a:r>
            <a:r>
              <a:rPr lang="fr-FR" dirty="0"/>
              <a:t> (inaccompli), </a:t>
            </a:r>
            <a:r>
              <a:rPr lang="fr-FR" dirty="0" err="1"/>
              <a:t>arusrid</a:t>
            </a:r>
            <a:r>
              <a:rPr lang="fr-FR" dirty="0"/>
              <a:t> (indirect)</a:t>
            </a:r>
          </a:p>
        </p:txBody>
      </p:sp>
    </p:spTree>
    <p:extLst>
      <p:ext uri="{BB962C8B-B14F-4D97-AF65-F5344CB8AC3E}">
        <p14:creationId xmlns:p14="http://schemas.microsoft.com/office/powerpoint/2010/main" xmlns="" val="1813876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a:t>On parle de </a:t>
            </a:r>
            <a:r>
              <a:rPr lang="fr-FR" b="1" dirty="0"/>
              <a:t>néologie sémantique </a:t>
            </a:r>
            <a:r>
              <a:rPr lang="fr-FR" dirty="0"/>
              <a:t>quand un terme prend, en plus de son sens de base, un ou plusieurs autres sens qui ne s’écartent pas généralement d’un même champ sémantique regroupant l’ensemble de ces sens. Ce procédé consiste à établir un rapport entre une notion nouvelle et une dénomination déjà existante. Il consiste aussi </a:t>
            </a:r>
            <a:r>
              <a:rPr lang="en-US" dirty="0"/>
              <a:t>à </a:t>
            </a:r>
            <a:r>
              <a:rPr lang="en-US" dirty="0" err="1"/>
              <a:t>produire</a:t>
            </a:r>
            <a:r>
              <a:rPr lang="en-US" dirty="0"/>
              <a:t> des </a:t>
            </a:r>
            <a:r>
              <a:rPr lang="en-US" dirty="0" err="1"/>
              <a:t>néologismes</a:t>
            </a:r>
            <a:r>
              <a:rPr lang="en-US" dirty="0"/>
              <a:t> par </a:t>
            </a:r>
            <a:r>
              <a:rPr lang="en-US" dirty="0" err="1"/>
              <a:t>une</a:t>
            </a:r>
            <a:r>
              <a:rPr lang="en-US" dirty="0"/>
              <a:t> restriction de </a:t>
            </a:r>
            <a:r>
              <a:rPr lang="en-US" dirty="0" err="1"/>
              <a:t>sens</a:t>
            </a:r>
            <a:r>
              <a:rPr lang="en-US" dirty="0"/>
              <a:t> </a:t>
            </a:r>
            <a:r>
              <a:rPr lang="en-US" dirty="0" err="1"/>
              <a:t>ou</a:t>
            </a:r>
            <a:r>
              <a:rPr lang="en-US" dirty="0"/>
              <a:t> par </a:t>
            </a:r>
            <a:r>
              <a:rPr lang="en-US" dirty="0" err="1"/>
              <a:t>une</a:t>
            </a:r>
            <a:r>
              <a:rPr lang="en-US" dirty="0"/>
              <a:t> expansion de </a:t>
            </a:r>
            <a:r>
              <a:rPr lang="en-US" dirty="0" err="1" smtClean="0"/>
              <a:t>sens</a:t>
            </a:r>
            <a:endParaRPr lang="en-US" dirty="0" smtClean="0"/>
          </a:p>
          <a:p>
            <a:r>
              <a:rPr lang="en-US" dirty="0" err="1"/>
              <a:t>Exemple</a:t>
            </a:r>
            <a:r>
              <a:rPr lang="en-US" dirty="0"/>
              <a:t>: </a:t>
            </a:r>
            <a:r>
              <a:rPr lang="en-US" b="1" dirty="0" err="1" smtClean="0"/>
              <a:t>igr</a:t>
            </a:r>
            <a:r>
              <a:rPr lang="en-US" b="1" dirty="0" smtClean="0"/>
              <a:t> (champ), </a:t>
            </a:r>
            <a:r>
              <a:rPr lang="en-US" b="1" dirty="0" err="1" smtClean="0"/>
              <a:t>allas</a:t>
            </a:r>
            <a:r>
              <a:rPr lang="en-US" b="1" dirty="0" smtClean="0"/>
              <a:t> (narration),  </a:t>
            </a:r>
            <a:r>
              <a:rPr lang="en-US" b="1" dirty="0" err="1" smtClean="0"/>
              <a:t>afran</a:t>
            </a:r>
            <a:r>
              <a:rPr lang="en-US" b="1" dirty="0" smtClean="0"/>
              <a:t> (critique) </a:t>
            </a:r>
            <a:r>
              <a:rPr lang="en-US" b="1" dirty="0" err="1" smtClean="0"/>
              <a:t>afssay</a:t>
            </a:r>
            <a:r>
              <a:rPr lang="en-US" b="1" dirty="0" smtClean="0"/>
              <a:t> (solution) </a:t>
            </a:r>
            <a:r>
              <a:rPr lang="en-US" b="1" dirty="0" err="1" smtClean="0"/>
              <a:t>asfulki</a:t>
            </a:r>
            <a:r>
              <a:rPr lang="en-US" b="1" dirty="0" smtClean="0"/>
              <a:t>(</a:t>
            </a:r>
            <a:r>
              <a:rPr lang="en-US" b="1" dirty="0" err="1" smtClean="0"/>
              <a:t>amélioration</a:t>
            </a:r>
            <a:r>
              <a:rPr lang="en-US" b="1" dirty="0" smtClean="0"/>
              <a:t>) </a:t>
            </a:r>
            <a:r>
              <a:rPr lang="en-US" b="1" dirty="0" err="1" smtClean="0"/>
              <a:t>asmsasa</a:t>
            </a:r>
            <a:r>
              <a:rPr lang="en-US" b="1" dirty="0" smtClean="0"/>
              <a:t>( </a:t>
            </a:r>
            <a:r>
              <a:rPr lang="en-US" b="1" dirty="0" err="1" smtClean="0"/>
              <a:t>cohérence</a:t>
            </a:r>
            <a:r>
              <a:rPr lang="en-US" b="1" dirty="0" smtClean="0"/>
              <a:t>, </a:t>
            </a:r>
            <a:r>
              <a:rPr lang="en-US" b="1" dirty="0" err="1" smtClean="0"/>
              <a:t>aménagement</a:t>
            </a:r>
            <a:r>
              <a:rPr lang="en-US" b="1" dirty="0" smtClean="0"/>
              <a:t>)………</a:t>
            </a:r>
            <a:endParaRPr lang="fr-FR" dirty="0"/>
          </a:p>
          <a:p>
            <a:endParaRPr lang="fr-FR" dirty="0"/>
          </a:p>
        </p:txBody>
      </p:sp>
    </p:spTree>
    <p:extLst>
      <p:ext uri="{BB962C8B-B14F-4D97-AF65-F5344CB8AC3E}">
        <p14:creationId xmlns:p14="http://schemas.microsoft.com/office/powerpoint/2010/main" xmlns="" val="37712792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542</TotalTime>
  <Words>2277</Words>
  <Application>Microsoft Office PowerPoint</Application>
  <PresentationFormat>Affichage à l'écran (4:3)</PresentationFormat>
  <Paragraphs>117</Paragraphs>
  <Slides>36</Slides>
  <Notes>0</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Solstice</vt:lpstr>
      <vt:lpstr>Diapositive 1</vt:lpstr>
      <vt:lpstr>Plan de la communication</vt:lpstr>
      <vt:lpstr>Contexte de la recherche</vt:lpstr>
      <vt:lpstr>Diapositive 4</vt:lpstr>
      <vt:lpstr>            Néologie </vt:lpstr>
      <vt:lpstr>Diapositive 6</vt:lpstr>
      <vt:lpstr>Types de néologismes</vt:lpstr>
      <vt:lpstr>Diapositive 8</vt:lpstr>
      <vt:lpstr>Diapositive 9</vt:lpstr>
      <vt:lpstr>Diapositive 10</vt:lpstr>
      <vt:lpstr>Problématique </vt:lpstr>
      <vt:lpstr>Hypothèses </vt:lpstr>
      <vt:lpstr>      Corpus et échantillon</vt:lpstr>
      <vt:lpstr>Diapositive 14</vt:lpstr>
      <vt:lpstr>échantillon</vt:lpstr>
      <vt:lpstr>Diapositive 16</vt:lpstr>
      <vt:lpstr>Diapositive 17</vt:lpstr>
      <vt:lpstr>Démarche </vt:lpstr>
      <vt:lpstr>Résultats et analyse du corpus</vt:lpstr>
      <vt:lpstr>Diapositive 20</vt:lpstr>
      <vt:lpstr>Diapositive 21</vt:lpstr>
      <vt:lpstr>Diapositive 22</vt:lpstr>
      <vt:lpstr>Les néologismes dans les écrits des élèves </vt:lpstr>
      <vt:lpstr>Diapositive 24</vt:lpstr>
      <vt:lpstr> Occurrences des néologismes                    </vt:lpstr>
      <vt:lpstr>Diapositive 26</vt:lpstr>
      <vt:lpstr>Diapositive 27</vt:lpstr>
      <vt:lpstr>Diapositive 28</vt:lpstr>
      <vt:lpstr>Diapositive 29</vt:lpstr>
      <vt:lpstr>Diapositive 30</vt:lpstr>
      <vt:lpstr>Diapositive 31</vt:lpstr>
      <vt:lpstr>Diapositive 32</vt:lpstr>
      <vt:lpstr>Diapositive 33</vt:lpstr>
      <vt:lpstr>Conclusion </vt:lpstr>
      <vt:lpstr>Diapositive 35</vt:lpstr>
      <vt:lpstr>Diapositive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DeLL</cp:lastModifiedBy>
  <cp:revision>50</cp:revision>
  <dcterms:created xsi:type="dcterms:W3CDTF">2019-11-18T16:10:03Z</dcterms:created>
  <dcterms:modified xsi:type="dcterms:W3CDTF">2019-12-01T15:49:44Z</dcterms:modified>
</cp:coreProperties>
</file>